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7"/>
  </p:notesMasterIdLst>
  <p:handoutMasterIdLst>
    <p:handoutMasterId r:id="rId18"/>
  </p:handoutMasterIdLst>
  <p:sldIdLst>
    <p:sldId id="319" r:id="rId2"/>
    <p:sldId id="413" r:id="rId3"/>
    <p:sldId id="418" r:id="rId4"/>
    <p:sldId id="414" r:id="rId5"/>
    <p:sldId id="408" r:id="rId6"/>
    <p:sldId id="294" r:id="rId7"/>
    <p:sldId id="415" r:id="rId8"/>
    <p:sldId id="407" r:id="rId9"/>
    <p:sldId id="419" r:id="rId10"/>
    <p:sldId id="412" r:id="rId11"/>
    <p:sldId id="320" r:id="rId12"/>
    <p:sldId id="417" r:id="rId13"/>
    <p:sldId id="409" r:id="rId14"/>
    <p:sldId id="410" r:id="rId15"/>
    <p:sldId id="356" r:id="rId16"/>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41" userDrawn="1">
          <p15:clr>
            <a:srgbClr val="A4A3A4"/>
          </p15:clr>
        </p15:guide>
        <p15:guide id="2" pos="2194" userDrawn="1">
          <p15:clr>
            <a:srgbClr val="A4A3A4"/>
          </p15:clr>
        </p15:guide>
        <p15:guide id="3" orient="horz" pos="3126" userDrawn="1">
          <p15:clr>
            <a:srgbClr val="A4A3A4"/>
          </p15:clr>
        </p15:guide>
        <p15:guide id="4"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B02"/>
    <a:srgbClr val="FDA403"/>
    <a:srgbClr val="1CA1FC"/>
    <a:srgbClr val="36ACFC"/>
    <a:srgbClr val="75B2FB"/>
    <a:srgbClr val="3B669B"/>
    <a:srgbClr val="B8CCE4"/>
    <a:srgbClr val="DEECCB"/>
    <a:srgbClr val="C4D79B"/>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56614" autoAdjust="0"/>
  </p:normalViewPr>
  <p:slideViewPr>
    <p:cSldViewPr snapToGrid="0" showGuides="1">
      <p:cViewPr varScale="1">
        <p:scale>
          <a:sx n="42" d="100"/>
          <a:sy n="42" d="100"/>
        </p:scale>
        <p:origin x="243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79" d="100"/>
          <a:sy n="79" d="100"/>
        </p:scale>
        <p:origin x="3954" y="114"/>
      </p:cViewPr>
      <p:guideLst>
        <p:guide orient="horz" pos="3241"/>
        <p:guide pos="2194"/>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ampus\daten\ALLGEMEIN\ZUV-ABT-III\AB-ENERGIE-UMWELT\02_ENERGIEDATENBANKEN\16%20Energiebilanzen%20FU\Prim&#228;renergiebilanz%20FU%20Berlin%202000-2014%20(Stand%2005.03.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mpus\daten\ALLGEMEIN\ZUV-ABT-III\AB-ENERGIE-UMWELT\07_VERANSTALTUNGEN,%20PR&#196;SENTATIONEN\01_STANDARDFOLIEN,%20BLANKO-PR&#196;SENTATION\Grafiken%20f&#252;r%20Standardfoli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mpus\daten\ALLGEMEIN\ZUV-ABT-III\AB-ENERGIE-UMWELT\07_VERANSTALTUNGEN,%20PR&#196;SENTATIONEN\01_STANDARDFOLIEN,%20BLANKO-PR&#196;SENTATION\Grafiken%20f&#252;r%20Standardfoli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ampus\daten\ALLGEMEIN\ZUV-ABT-III\AB-ENERGIE-UMWELT\07_VERANSTALTUNGEN,%20PR&#196;SENTATIONEN\01_STANDARDFOLIEN,%20BLANKO-PR&#196;SENTATION\Grafiken%20f&#252;r%20Standardfolie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ampus\daten\ALLGEMEIN\ZUV-ABT-III\AB-ENERGIE-UMWELT\07_VERANSTALTUNGEN,%20PR&#196;SENTATIONEN\01_STANDARDFOLIEN,%20BLANKO-PR&#196;SENTATION\Grafiken%20f&#252;r%20Standardfolie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Intranet\daten\ALLGEMEIN\ZUV-ABT-III\AB-ENERGIE-UMWELT\07_VERANSTALTUNGEN,%20PR&#196;SENTATIONEN\01_STANDARDFOLIEN,%20BLANKO-PR&#196;SENTATION\Grafiken%20f&#252;r%20Standardfoli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39677408533178E-2"/>
          <c:y val="0.27076066981309049"/>
          <c:w val="0.90191422162118462"/>
          <c:h val="0.64772393368272696"/>
        </c:manualLayout>
      </c:layout>
      <c:lineChart>
        <c:grouping val="standard"/>
        <c:varyColors val="0"/>
        <c:ser>
          <c:idx val="0"/>
          <c:order val="0"/>
          <c:tx>
            <c:strRef>
              <c:f>'2 ENERGIEKOSTEN'!$B$7</c:f>
              <c:strCache>
                <c:ptCount val="1"/>
                <c:pt idx="0">
                  <c:v>STROM</c:v>
                </c:pt>
              </c:strCache>
            </c:strRef>
          </c:tx>
          <c:spPr>
            <a:ln w="28575" cap="rnd">
              <a:solidFill>
                <a:srgbClr val="CC0000"/>
              </a:solidFill>
              <a:round/>
            </a:ln>
            <a:effectLst/>
          </c:spPr>
          <c:marker>
            <c:symbol val="none"/>
          </c:marker>
          <c:dLbls>
            <c:dLbl>
              <c:idx val="12"/>
              <c:layout>
                <c:manualLayout>
                  <c:x val="-2.0276767676767796E-2"/>
                  <c:y val="-2.7718253968253968E-2"/>
                </c:manualLayout>
              </c:layout>
              <c:spPr>
                <a:solidFill>
                  <a:schemeClr val="bg1">
                    <a:alpha val="50000"/>
                  </a:schemeClr>
                </a:solidFill>
                <a:ln>
                  <a:noFill/>
                </a:ln>
                <a:effectLst/>
              </c:spPr>
              <c:txPr>
                <a:bodyPr rot="0" spcFirstLastPara="1" vertOverflow="ellipsis" vert="horz" wrap="square" lIns="0" tIns="0" rIns="0" bIns="0" anchor="ctr" anchorCtr="1"/>
                <a:lstStyle/>
                <a:p>
                  <a:pPr>
                    <a:defRPr sz="900" b="0" i="0" u="none" strike="noStrike" kern="1200" baseline="0">
                      <a:solidFill>
                        <a:srgbClr val="C00000"/>
                      </a:solidFill>
                      <a:latin typeface="Candara" panose="020E0502030303020204" pitchFamily="34" charset="0"/>
                      <a:ea typeface="+mn-ea"/>
                      <a:cs typeface="+mn-cs"/>
                    </a:defRPr>
                  </a:pPr>
                  <a:endParaRPr lang="de-DE"/>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solidFill>
                <a:srgbClr val="CC0000">
                  <a:alpha val="50000"/>
                </a:srgbClr>
              </a:solidFill>
              <a:ln>
                <a:noFill/>
              </a:ln>
              <a:effectLst/>
            </c:spPr>
            <c:txPr>
              <a:bodyPr rot="0" spcFirstLastPara="1" vertOverflow="ellipsis" vert="horz" wrap="square" lIns="0" tIns="0" rIns="0" bIns="0" anchor="ctr" anchorCtr="1"/>
              <a:lstStyle/>
              <a:p>
                <a:pPr>
                  <a:defRPr sz="900" b="1" i="0" u="none" strike="noStrike" kern="1200" baseline="0">
                    <a:solidFill>
                      <a:schemeClr val="bg1"/>
                    </a:solidFill>
                    <a:latin typeface="Candara" panose="020E0502030303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'2 ENERGIEKOSTEN'!$E$4:$Q$4</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'2 ENERGIEKOSTEN'!$E$7:$Q$7</c:f>
              <c:numCache>
                <c:formatCode>0.0</c:formatCode>
                <c:ptCount val="13"/>
                <c:pt idx="0">
                  <c:v>8.6</c:v>
                </c:pt>
                <c:pt idx="1">
                  <c:v>8.6999999999999993</c:v>
                </c:pt>
                <c:pt idx="2">
                  <c:v>10.6</c:v>
                </c:pt>
                <c:pt idx="3">
                  <c:v>10.199999999999999</c:v>
                </c:pt>
                <c:pt idx="4">
                  <c:v>12.9</c:v>
                </c:pt>
                <c:pt idx="5">
                  <c:v>13.2</c:v>
                </c:pt>
                <c:pt idx="6">
                  <c:v>13.5</c:v>
                </c:pt>
                <c:pt idx="7">
                  <c:v>14.9</c:v>
                </c:pt>
                <c:pt idx="8">
                  <c:v>16.8</c:v>
                </c:pt>
                <c:pt idx="9">
                  <c:v>16.5</c:v>
                </c:pt>
                <c:pt idx="10">
                  <c:v>18.100000000000001</c:v>
                </c:pt>
                <c:pt idx="11">
                  <c:v>19.36</c:v>
                </c:pt>
                <c:pt idx="12">
                  <c:v>17.849920000000001</c:v>
                </c:pt>
              </c:numCache>
            </c:numRef>
          </c:val>
          <c:smooth val="0"/>
        </c:ser>
        <c:ser>
          <c:idx val="1"/>
          <c:order val="1"/>
          <c:tx>
            <c:strRef>
              <c:f>'2 ENERGIEKOSTEN'!$B$8</c:f>
              <c:strCache>
                <c:ptCount val="1"/>
                <c:pt idx="0">
                  <c:v>FERNWÄRME</c:v>
                </c:pt>
              </c:strCache>
            </c:strRef>
          </c:tx>
          <c:spPr>
            <a:ln w="28575" cap="rnd">
              <a:solidFill>
                <a:srgbClr val="99CC00"/>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dLblPos val="b"/>
              <c:showLegendKey val="0"/>
              <c:showVal val="1"/>
              <c:showCatName val="0"/>
              <c:showSerName val="0"/>
              <c:showPercent val="0"/>
              <c:showBubbleSize val="0"/>
              <c:extLst>
                <c:ext xmlns:c15="http://schemas.microsoft.com/office/drawing/2012/chart" uri="{CE6537A1-D6FC-4f65-9D91-7224C49458BB}">
                  <c15:layout/>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spPr>
                <a:solidFill>
                  <a:schemeClr val="bg1">
                    <a:alpha val="50000"/>
                  </a:schemeClr>
                </a:solidFill>
                <a:ln>
                  <a:noFill/>
                </a:ln>
                <a:effectLst/>
              </c:spPr>
              <c:txPr>
                <a:bodyPr rot="0" spcFirstLastPara="1" vertOverflow="ellipsis" vert="horz" wrap="square" lIns="0" tIns="0" rIns="0" bIns="0" anchor="ctr" anchorCtr="1"/>
                <a:lstStyle/>
                <a:p>
                  <a:pPr>
                    <a:defRPr sz="800" b="0" i="0" u="none" strike="noStrike" kern="1200" baseline="0">
                      <a:solidFill>
                        <a:schemeClr val="accent2">
                          <a:lumMod val="75000"/>
                        </a:schemeClr>
                      </a:solidFill>
                      <a:latin typeface="Candara" panose="020E0502030303020204" pitchFamily="34" charset="0"/>
                      <a:ea typeface="+mn-ea"/>
                      <a:cs typeface="+mn-cs"/>
                    </a:defRPr>
                  </a:pPr>
                  <a:endParaRPr lang="de-DE"/>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solidFill>
                <a:srgbClr val="99CC00">
                  <a:alpha val="50000"/>
                </a:srgbClr>
              </a:solidFill>
              <a:ln>
                <a:noFill/>
              </a:ln>
              <a:effectLst/>
            </c:spPr>
            <c:txPr>
              <a:bodyPr rot="0" spcFirstLastPara="1" vertOverflow="ellipsis" vert="horz" wrap="square" lIns="0" tIns="0" rIns="0" bIns="0" anchor="ctr" anchorCtr="1"/>
              <a:lstStyle/>
              <a:p>
                <a:pPr>
                  <a:defRPr sz="800" b="0" i="0" u="none" strike="noStrike" kern="1200" baseline="0">
                    <a:solidFill>
                      <a:sysClr val="windowText" lastClr="000000"/>
                    </a:solidFill>
                    <a:latin typeface="Candara" panose="020E0502030303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'2 ENERGIEKOSTEN'!$E$4:$Q$4</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'2 ENERGIEKOSTEN'!$E$8:$Q$8</c:f>
              <c:numCache>
                <c:formatCode>0.0</c:formatCode>
                <c:ptCount val="13"/>
                <c:pt idx="0">
                  <c:v>4.9000000000000004</c:v>
                </c:pt>
                <c:pt idx="1">
                  <c:v>5.2</c:v>
                </c:pt>
                <c:pt idx="2">
                  <c:v>5.2</c:v>
                </c:pt>
                <c:pt idx="3">
                  <c:v>5.9</c:v>
                </c:pt>
                <c:pt idx="4">
                  <c:v>6.8</c:v>
                </c:pt>
                <c:pt idx="5">
                  <c:v>6.2</c:v>
                </c:pt>
                <c:pt idx="6">
                  <c:v>7.5</c:v>
                </c:pt>
                <c:pt idx="7">
                  <c:v>6.7</c:v>
                </c:pt>
                <c:pt idx="8">
                  <c:v>7.1</c:v>
                </c:pt>
                <c:pt idx="9">
                  <c:v>7.8</c:v>
                </c:pt>
                <c:pt idx="10">
                  <c:v>8.1999999999999993</c:v>
                </c:pt>
                <c:pt idx="11">
                  <c:v>7.9</c:v>
                </c:pt>
                <c:pt idx="12">
                  <c:v>7.5049999999999999</c:v>
                </c:pt>
              </c:numCache>
            </c:numRef>
          </c:val>
          <c:smooth val="0"/>
        </c:ser>
        <c:ser>
          <c:idx val="2"/>
          <c:order val="2"/>
          <c:tx>
            <c:strRef>
              <c:f>'2 ENERGIEKOSTEN'!$B$9</c:f>
              <c:strCache>
                <c:ptCount val="1"/>
                <c:pt idx="0">
                  <c:v>ERDGAS (heizwertbezogen)</c:v>
                </c:pt>
              </c:strCache>
            </c:strRef>
          </c:tx>
          <c:spPr>
            <a:ln w="28575" cap="rnd">
              <a:solidFill>
                <a:srgbClr val="FF9933"/>
              </a:solidFill>
              <a:round/>
            </a:ln>
            <a:effectLst/>
          </c:spPr>
          <c:marker>
            <c:symbol val="none"/>
          </c:marker>
          <c:dLbls>
            <c:dLbl>
              <c:idx val="0"/>
              <c:layout>
                <c:manualLayout>
                  <c:x val="-1.6580555555555557E-2"/>
                  <c:y val="-1.76388888888888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6616666666666783E-2"/>
                  <c:y val="2.1122619047619046E-2"/>
                </c:manualLayout>
              </c:layout>
              <c:spPr>
                <a:solidFill>
                  <a:schemeClr val="bg1">
                    <a:alpha val="50000"/>
                  </a:schemeClr>
                </a:solidFill>
                <a:ln>
                  <a:noFill/>
                </a:ln>
                <a:effectLst/>
              </c:spPr>
              <c:txPr>
                <a:bodyPr rot="0" spcFirstLastPara="1" vertOverflow="ellipsis" vert="horz" wrap="square" lIns="0" tIns="0" rIns="0" bIns="0" anchor="ctr" anchorCtr="1"/>
                <a:lstStyle/>
                <a:p>
                  <a:pPr>
                    <a:defRPr sz="800" b="0" i="0" u="none" strike="noStrike" kern="1200" baseline="0">
                      <a:solidFill>
                        <a:srgbClr val="F09B02"/>
                      </a:solidFill>
                      <a:latin typeface="Candara" panose="020E0502030303020204" pitchFamily="34" charset="0"/>
                      <a:ea typeface="+mn-ea"/>
                      <a:cs typeface="+mn-cs"/>
                    </a:defRPr>
                  </a:pPr>
                  <a:endParaRPr lang="de-DE"/>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solidFill>
                <a:srgbClr val="FF9933">
                  <a:alpha val="50000"/>
                </a:srgbClr>
              </a:solidFill>
              <a:ln>
                <a:noFill/>
              </a:ln>
              <a:effectLst/>
            </c:spPr>
            <c:txPr>
              <a:bodyPr rot="0" spcFirstLastPara="1" vertOverflow="ellipsis" vert="horz" wrap="square" lIns="0" tIns="0" rIns="0" bIns="0" anchor="ctr" anchorCtr="1"/>
              <a:lstStyle/>
              <a:p>
                <a:pPr>
                  <a:defRPr sz="800" b="0" i="0" u="none" strike="noStrike" kern="1200" baseline="0">
                    <a:solidFill>
                      <a:sysClr val="windowText" lastClr="000000"/>
                    </a:solidFill>
                    <a:latin typeface="Candara" panose="020E0502030303020204" pitchFamily="34" charset="0"/>
                    <a:ea typeface="+mn-ea"/>
                    <a:cs typeface="+mn-cs"/>
                  </a:defRPr>
                </a:pPr>
                <a:endParaRPr lang="de-DE"/>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'2 ENERGIEKOSTEN'!$E$4:$Q$4</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'2 ENERGIEKOSTEN'!$E$9:$Q$9</c:f>
              <c:numCache>
                <c:formatCode>0.0</c:formatCode>
                <c:ptCount val="13"/>
                <c:pt idx="0">
                  <c:v>3.6666666666666665</c:v>
                </c:pt>
                <c:pt idx="1">
                  <c:v>4.2222222222222223</c:v>
                </c:pt>
                <c:pt idx="2">
                  <c:v>5</c:v>
                </c:pt>
                <c:pt idx="3">
                  <c:v>5.666666666666667</c:v>
                </c:pt>
                <c:pt idx="4">
                  <c:v>5.7777777777777786</c:v>
                </c:pt>
                <c:pt idx="5">
                  <c:v>7</c:v>
                </c:pt>
                <c:pt idx="6">
                  <c:v>7.2222222222222223</c:v>
                </c:pt>
                <c:pt idx="7">
                  <c:v>5.666666666666667</c:v>
                </c:pt>
                <c:pt idx="8">
                  <c:v>6.4444444444444446</c:v>
                </c:pt>
                <c:pt idx="9">
                  <c:v>6.2222222222222223</c:v>
                </c:pt>
                <c:pt idx="10">
                  <c:v>6.5555555555555562</c:v>
                </c:pt>
                <c:pt idx="11">
                  <c:v>6.4444444444444446</c:v>
                </c:pt>
                <c:pt idx="12">
                  <c:v>5.7033333333333331</c:v>
                </c:pt>
              </c:numCache>
            </c:numRef>
          </c:val>
          <c:smooth val="0"/>
        </c:ser>
        <c:ser>
          <c:idx val="3"/>
          <c:order val="3"/>
          <c:tx>
            <c:strRef>
              <c:f>'2 ENERGIEKOSTEN'!$B$10</c:f>
              <c:strCache>
                <c:ptCount val="1"/>
                <c:pt idx="0">
                  <c:v>HEIZÖL (heizwertbezogen)</c:v>
                </c:pt>
              </c:strCache>
            </c:strRef>
          </c:tx>
          <c:spPr>
            <a:ln w="28575" cap="rnd">
              <a:solidFill>
                <a:srgbClr val="5CADFF"/>
              </a:solidFill>
              <a:round/>
            </a:ln>
            <a:effectLst/>
          </c:spPr>
          <c:marker>
            <c:symbol val="none"/>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Lst>
            </c:dLbl>
            <c:dLbl>
              <c:idx val="1"/>
              <c:layout/>
              <c:dLblPos val="b"/>
              <c:showLegendKey val="0"/>
              <c:showVal val="1"/>
              <c:showCatName val="0"/>
              <c:showSerName val="0"/>
              <c:showPercent val="0"/>
              <c:showBubbleSize val="0"/>
              <c:extLst>
                <c:ext xmlns:c15="http://schemas.microsoft.com/office/drawing/2012/chart" uri="{CE6537A1-D6FC-4f65-9D91-7224C49458BB}">
                  <c15:layout/>
                </c:ext>
              </c:extLst>
            </c:dLbl>
            <c:dLbl>
              <c:idx val="2"/>
              <c:layout/>
              <c:dLblPos val="b"/>
              <c:showLegendKey val="0"/>
              <c:showVal val="1"/>
              <c:showCatName val="0"/>
              <c:showSerName val="0"/>
              <c:showPercent val="0"/>
              <c:showBubbleSize val="0"/>
              <c:extLst>
                <c:ext xmlns:c15="http://schemas.microsoft.com/office/drawing/2012/chart" uri="{CE6537A1-D6FC-4f65-9D91-7224C49458BB}">
                  <c15:layout/>
                </c:ext>
              </c:extLst>
            </c:dLbl>
            <c:dLbl>
              <c:idx val="3"/>
              <c:layout/>
              <c:dLblPos val="b"/>
              <c:showLegendKey val="0"/>
              <c:showVal val="1"/>
              <c:showCatName val="0"/>
              <c:showSerName val="0"/>
              <c:showPercent val="0"/>
              <c:showBubbleSize val="0"/>
              <c:extLst>
                <c:ext xmlns:c15="http://schemas.microsoft.com/office/drawing/2012/chart" uri="{CE6537A1-D6FC-4f65-9D91-7224C49458BB}">
                  <c15:layout/>
                </c:ext>
              </c:extLst>
            </c:dLbl>
            <c:dLbl>
              <c:idx val="4"/>
              <c:layout/>
              <c:dLblPos val="b"/>
              <c:showLegendKey val="0"/>
              <c:showVal val="1"/>
              <c:showCatName val="0"/>
              <c:showSerName val="0"/>
              <c:showPercent val="0"/>
              <c:showBubbleSize val="0"/>
              <c:extLst>
                <c:ext xmlns:c15="http://schemas.microsoft.com/office/drawing/2012/chart" uri="{CE6537A1-D6FC-4f65-9D91-7224C49458BB}">
                  <c15:layout/>
                </c:ext>
              </c:extLst>
            </c:dLbl>
            <c:dLbl>
              <c:idx val="5"/>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dLblPos val="b"/>
              <c:showLegendKey val="0"/>
              <c:showVal val="1"/>
              <c:showCatName val="0"/>
              <c:showSerName val="0"/>
              <c:showPercent val="0"/>
              <c:showBubbleSize val="0"/>
              <c:extLst>
                <c:ext xmlns:c15="http://schemas.microsoft.com/office/drawing/2012/chart" uri="{CE6537A1-D6FC-4f65-9D91-7224C49458BB}">
                  <c15:layout/>
                </c:ext>
              </c:extLst>
            </c:dLbl>
            <c:dLbl>
              <c:idx val="7"/>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7490530303030303E-2"/>
                  <c:y val="1.5119047619047619E-2"/>
                </c:manualLayout>
              </c:layout>
              <c:spPr>
                <a:solidFill>
                  <a:schemeClr val="bg1">
                    <a:alpha val="50000"/>
                  </a:schemeClr>
                </a:solidFill>
                <a:ln>
                  <a:noFill/>
                </a:ln>
                <a:effectLst/>
              </c:spPr>
              <c:txPr>
                <a:bodyPr rot="0" spcFirstLastPara="1" vertOverflow="ellipsis" vert="horz" wrap="square" lIns="0" tIns="0" rIns="0" bIns="0" anchor="ctr" anchorCtr="1"/>
                <a:lstStyle/>
                <a:p>
                  <a:pPr>
                    <a:defRPr sz="800" b="0" i="0" u="none" strike="noStrike" kern="1200" baseline="0">
                      <a:solidFill>
                        <a:srgbClr val="1CA1FC"/>
                      </a:solidFill>
                      <a:latin typeface="Candara" panose="020E0502030303020204" pitchFamily="34" charset="0"/>
                      <a:ea typeface="+mn-ea"/>
                      <a:cs typeface="+mn-cs"/>
                    </a:defRPr>
                  </a:pPr>
                  <a:endParaRPr lang="de-DE"/>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solidFill>
                <a:srgbClr val="5CADFF">
                  <a:alpha val="50000"/>
                </a:srgbClr>
              </a:solidFill>
              <a:ln>
                <a:noFill/>
              </a:ln>
              <a:effectLst/>
            </c:spPr>
            <c:txPr>
              <a:bodyPr rot="0" spcFirstLastPara="1" vertOverflow="ellipsis" vert="horz" wrap="square" lIns="0" tIns="0" rIns="0" bIns="0" anchor="ctr" anchorCtr="1"/>
              <a:lstStyle/>
              <a:p>
                <a:pPr>
                  <a:defRPr sz="800" b="0" i="0" u="none" strike="noStrike" kern="1200" baseline="0">
                    <a:solidFill>
                      <a:sysClr val="windowText" lastClr="000000"/>
                    </a:solidFill>
                    <a:latin typeface="Candara" panose="020E0502030303020204" pitchFamily="34" charset="0"/>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'2 ENERGIEKOSTEN'!$E$4:$Q$4</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'2 ENERGIEKOSTEN'!$E$10:$Q$10</c:f>
              <c:numCache>
                <c:formatCode>0.0</c:formatCode>
                <c:ptCount val="13"/>
                <c:pt idx="0">
                  <c:v>3.5</c:v>
                </c:pt>
                <c:pt idx="1">
                  <c:v>3.6</c:v>
                </c:pt>
                <c:pt idx="2">
                  <c:v>4.9000000000000004</c:v>
                </c:pt>
                <c:pt idx="3">
                  <c:v>5.5</c:v>
                </c:pt>
                <c:pt idx="4">
                  <c:v>5.7</c:v>
                </c:pt>
                <c:pt idx="5">
                  <c:v>6.8</c:v>
                </c:pt>
                <c:pt idx="6">
                  <c:v>5.6</c:v>
                </c:pt>
                <c:pt idx="7">
                  <c:v>6.4</c:v>
                </c:pt>
                <c:pt idx="8">
                  <c:v>8.1199999999999992</c:v>
                </c:pt>
                <c:pt idx="9">
                  <c:v>8.8000000000000007</c:v>
                </c:pt>
                <c:pt idx="10">
                  <c:v>8.1999999999999993</c:v>
                </c:pt>
                <c:pt idx="11">
                  <c:v>7.2</c:v>
                </c:pt>
                <c:pt idx="12">
                  <c:v>6.9119999999999999</c:v>
                </c:pt>
              </c:numCache>
            </c:numRef>
          </c:val>
          <c:smooth val="0"/>
        </c:ser>
        <c:dLbls>
          <c:showLegendKey val="0"/>
          <c:showVal val="0"/>
          <c:showCatName val="0"/>
          <c:showSerName val="0"/>
          <c:showPercent val="0"/>
          <c:showBubbleSize val="0"/>
        </c:dLbls>
        <c:smooth val="0"/>
        <c:axId val="130253424"/>
        <c:axId val="130253816"/>
      </c:lineChart>
      <c:catAx>
        <c:axId val="13025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ndara" panose="020E0502030303020204" pitchFamily="34" charset="0"/>
                <a:ea typeface="+mn-ea"/>
                <a:cs typeface="+mn-cs"/>
              </a:defRPr>
            </a:pPr>
            <a:endParaRPr lang="de-DE"/>
          </a:p>
        </c:txPr>
        <c:crossAx val="130253816"/>
        <c:crosses val="autoZero"/>
        <c:auto val="1"/>
        <c:lblAlgn val="ctr"/>
        <c:lblOffset val="100"/>
        <c:noMultiLvlLbl val="0"/>
      </c:catAx>
      <c:valAx>
        <c:axId val="130253816"/>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andara" panose="020E0502030303020204" pitchFamily="34" charset="0"/>
                    <a:ea typeface="+mn-ea"/>
                    <a:cs typeface="+mn-cs"/>
                  </a:defRPr>
                </a:pPr>
                <a:r>
                  <a:rPr lang="de-DE" sz="1400" b="1"/>
                  <a:t>c</a:t>
                </a:r>
                <a:r>
                  <a:rPr lang="de-DE" sz="1400" b="1" smtClean="0"/>
                  <a:t>ent/kWh</a:t>
                </a:r>
                <a:endParaRPr lang="de-DE" sz="1400" b="1"/>
              </a:p>
            </c:rich>
          </c:tx>
          <c:layout>
            <c:manualLayout>
              <c:xMode val="edge"/>
              <c:yMode val="edge"/>
              <c:x val="6.9844038811287456E-3"/>
              <c:y val="0.44798052825168733"/>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ndara" panose="020E0502030303020204" pitchFamily="34" charset="0"/>
                <a:ea typeface="+mn-ea"/>
                <a:cs typeface="+mn-cs"/>
              </a:defRPr>
            </a:pPr>
            <a:endParaRPr lang="de-DE"/>
          </a:p>
        </c:txPr>
        <c:crossAx val="130253424"/>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Candara" panose="020E050203030302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63356084970816E-2"/>
          <c:y val="9.9310195448869862E-2"/>
          <c:w val="0.84176192444574394"/>
          <c:h val="0.77936039548454505"/>
        </c:manualLayout>
      </c:layout>
      <c:barChart>
        <c:barDir val="col"/>
        <c:grouping val="clustered"/>
        <c:varyColors val="0"/>
        <c:ser>
          <c:idx val="0"/>
          <c:order val="0"/>
          <c:spPr>
            <a:solidFill>
              <a:srgbClr val="003366"/>
            </a:solidFill>
          </c:spPr>
          <c:invertIfNegative val="0"/>
          <c:dLbls>
            <c:numFmt formatCode="#,##0" sourceLinked="0"/>
            <c:spPr>
              <a:noFill/>
              <a:ln w="25400">
                <a:noFill/>
              </a:ln>
            </c:spPr>
            <c:txPr>
              <a:bodyPr rot="0" vert="horz"/>
              <a:lstStyle/>
              <a:p>
                <a:pPr algn="ctr">
                  <a:defRPr sz="900" b="0" i="0" u="none" strike="noStrike" baseline="0">
                    <a:solidFill>
                      <a:schemeClr val="bg1"/>
                    </a:solidFill>
                    <a:latin typeface="NexusSansTF-Regular" pitchFamily="2" charset="0"/>
                    <a:ea typeface="Calibri"/>
                    <a:cs typeface="Calibri"/>
                  </a:defRPr>
                </a:pPr>
                <a:endParaRPr lang="de-DE"/>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numRef>
              <c:f>Gebäudebeispiele!$C$8:$N$8</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Gebäudebeispiele!$C$13:$N$13</c:f>
              <c:numCache>
                <c:formatCode>#,##0</c:formatCode>
                <c:ptCount val="12"/>
                <c:pt idx="0">
                  <c:v>1321.3239578149839</c:v>
                </c:pt>
                <c:pt idx="1">
                  <c:v>1036.5347704328624</c:v>
                </c:pt>
                <c:pt idx="2">
                  <c:v>681.16988261724237</c:v>
                </c:pt>
                <c:pt idx="3">
                  <c:v>708.21798512755981</c:v>
                </c:pt>
                <c:pt idx="4">
                  <c:v>719.73198213773082</c:v>
                </c:pt>
                <c:pt idx="5">
                  <c:v>529.40706312730322</c:v>
                </c:pt>
                <c:pt idx="6">
                  <c:v>408.32992750733052</c:v>
                </c:pt>
                <c:pt idx="7">
                  <c:v>387.81877041061642</c:v>
                </c:pt>
                <c:pt idx="8">
                  <c:v>434.97500330151871</c:v>
                </c:pt>
                <c:pt idx="9">
                  <c:v>387.678</c:v>
                </c:pt>
                <c:pt idx="10">
                  <c:v>461.87145281404401</c:v>
                </c:pt>
                <c:pt idx="11">
                  <c:v>414.48105366534639</c:v>
                </c:pt>
              </c:numCache>
            </c:numRef>
          </c:val>
        </c:ser>
        <c:dLbls>
          <c:showLegendKey val="0"/>
          <c:showVal val="0"/>
          <c:showCatName val="0"/>
          <c:showSerName val="0"/>
          <c:showPercent val="0"/>
          <c:showBubbleSize val="0"/>
        </c:dLbls>
        <c:gapWidth val="85"/>
        <c:axId val="130255384"/>
        <c:axId val="130255776"/>
      </c:barChart>
      <c:barChart>
        <c:barDir val="col"/>
        <c:grouping val="clustered"/>
        <c:varyColors val="0"/>
        <c:ser>
          <c:idx val="1"/>
          <c:order val="1"/>
          <c:tx>
            <c:v>Datenreihe2</c:v>
          </c:tx>
          <c:spPr>
            <a:noFill/>
            <a:ln>
              <a:noFill/>
            </a:ln>
          </c:spPr>
          <c:invertIfNegative val="0"/>
          <c:dLbls>
            <c:dLbl>
              <c:idx val="0"/>
              <c:delete val="1"/>
              <c:extLst>
                <c:ext xmlns:c15="http://schemas.microsoft.com/office/drawing/2012/chart" uri="{CE6537A1-D6FC-4f65-9D91-7224C49458BB}"/>
              </c:extLst>
            </c:dLbl>
            <c:spPr>
              <a:noFill/>
              <a:ln>
                <a:noFill/>
              </a:ln>
              <a:effectLst/>
            </c:spPr>
            <c:txPr>
              <a:bodyPr/>
              <a:lstStyle/>
              <a:p>
                <a:pPr>
                  <a:defRPr sz="1100" b="0">
                    <a:latin typeface="NexusSansTF-Regular" pitchFamily="2"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Gebäudebeispiele!$C$14:$N$14</c:f>
              <c:numCache>
                <c:formatCode>0%</c:formatCode>
                <c:ptCount val="12"/>
                <c:pt idx="0">
                  <c:v>0</c:v>
                </c:pt>
                <c:pt idx="1">
                  <c:v>-0.21553320493262307</c:v>
                </c:pt>
                <c:pt idx="2">
                  <c:v>-0.484479276570703</c:v>
                </c:pt>
                <c:pt idx="3">
                  <c:v>-0.46400882165286006</c:v>
                </c:pt>
                <c:pt idx="4">
                  <c:v>-0.45529483675758031</c:v>
                </c:pt>
                <c:pt idx="5">
                  <c:v>-0.59933590850591956</c:v>
                </c:pt>
                <c:pt idx="6">
                  <c:v>-0.69096910330562089</c:v>
                </c:pt>
                <c:pt idx="7">
                  <c:v>-0.70649228895241145</c:v>
                </c:pt>
                <c:pt idx="8">
                  <c:v>-0.67080366572568773</c:v>
                </c:pt>
                <c:pt idx="9">
                  <c:v>-0.70659882634604898</c:v>
                </c:pt>
                <c:pt idx="10">
                  <c:v>-0.65044798432488826</c:v>
                </c:pt>
                <c:pt idx="11">
                  <c:v>-0.68631382847946254</c:v>
                </c:pt>
              </c:numCache>
            </c:numRef>
          </c:val>
        </c:ser>
        <c:dLbls>
          <c:showLegendKey val="0"/>
          <c:showVal val="0"/>
          <c:showCatName val="0"/>
          <c:showSerName val="0"/>
          <c:showPercent val="0"/>
          <c:showBubbleSize val="0"/>
        </c:dLbls>
        <c:gapWidth val="150"/>
        <c:axId val="131029512"/>
        <c:axId val="130256168"/>
      </c:barChart>
      <c:catAx>
        <c:axId val="130255384"/>
        <c:scaling>
          <c:orientation val="minMax"/>
        </c:scaling>
        <c:delete val="0"/>
        <c:axPos val="b"/>
        <c:numFmt formatCode="General" sourceLinked="1"/>
        <c:majorTickMark val="out"/>
        <c:minorTickMark val="none"/>
        <c:tickLblPos val="nextTo"/>
        <c:spPr>
          <a:noFill/>
          <a:ln>
            <a:solidFill>
              <a:schemeClr val="bg1">
                <a:lumMod val="85000"/>
              </a:schemeClr>
            </a:solidFill>
          </a:ln>
        </c:spPr>
        <c:txPr>
          <a:bodyPr rot="0" anchor="t" anchorCtr="0"/>
          <a:lstStyle/>
          <a:p>
            <a:pPr>
              <a:defRPr sz="1000">
                <a:latin typeface="NexusSansTF-Regular" pitchFamily="2" charset="0"/>
              </a:defRPr>
            </a:pPr>
            <a:endParaRPr lang="de-DE"/>
          </a:p>
        </c:txPr>
        <c:crossAx val="130255776"/>
        <c:crosses val="autoZero"/>
        <c:auto val="1"/>
        <c:lblAlgn val="ctr"/>
        <c:lblOffset val="100"/>
        <c:noMultiLvlLbl val="0"/>
      </c:catAx>
      <c:valAx>
        <c:axId val="130255776"/>
        <c:scaling>
          <c:orientation val="minMax"/>
        </c:scaling>
        <c:delete val="0"/>
        <c:axPos val="l"/>
        <c:majorGridlines>
          <c:spPr>
            <a:ln>
              <a:solidFill>
                <a:schemeClr val="bg1">
                  <a:lumMod val="85000"/>
                </a:schemeClr>
              </a:solidFill>
            </a:ln>
          </c:spPr>
        </c:majorGridlines>
        <c:title>
          <c:tx>
            <c:rich>
              <a:bodyPr anchor="t" anchorCtr="1"/>
              <a:lstStyle/>
              <a:p>
                <a:pPr>
                  <a:defRPr sz="1050" b="0" i="0" u="none" strike="noStrike" baseline="0">
                    <a:solidFill>
                      <a:srgbClr val="000000"/>
                    </a:solidFill>
                    <a:latin typeface="NexusSansTF-Regular" pitchFamily="2" charset="0"/>
                    <a:ea typeface="Calibri"/>
                    <a:cs typeface="Calibri"/>
                  </a:defRPr>
                </a:pPr>
                <a:r>
                  <a:rPr lang="de-DE" sz="1050" b="0" dirty="0" err="1" smtClean="0">
                    <a:latin typeface="NexusSansTF-Regular" pitchFamily="2" charset="0"/>
                  </a:rPr>
                  <a:t>Heat</a:t>
                </a:r>
                <a:r>
                  <a:rPr lang="de-DE" sz="1050" b="0" dirty="0" smtClean="0">
                    <a:latin typeface="NexusSansTF-Regular" pitchFamily="2" charset="0"/>
                  </a:rPr>
                  <a:t> </a:t>
                </a:r>
                <a:r>
                  <a:rPr lang="de-DE" sz="1050" b="0" dirty="0" err="1" smtClean="0">
                    <a:latin typeface="NexusSansTF-Regular" pitchFamily="2" charset="0"/>
                  </a:rPr>
                  <a:t>consumption</a:t>
                </a:r>
                <a:r>
                  <a:rPr lang="de-DE" sz="1050" b="0" dirty="0" smtClean="0">
                    <a:latin typeface="NexusSansTF-Regular" pitchFamily="2" charset="0"/>
                  </a:rPr>
                  <a:t> </a:t>
                </a:r>
                <a:r>
                  <a:rPr lang="de-DE" sz="1050" b="0" smtClean="0">
                    <a:latin typeface="NexusSansTF-Regular" pitchFamily="2" charset="0"/>
                  </a:rPr>
                  <a:t>in MWh</a:t>
                </a:r>
                <a:endParaRPr lang="de-DE" sz="1050" b="0" dirty="0">
                  <a:latin typeface="NexusSansTF-Regular" pitchFamily="2" charset="0"/>
                </a:endParaRPr>
              </a:p>
            </c:rich>
          </c:tx>
          <c:layout>
            <c:manualLayout>
              <c:xMode val="edge"/>
              <c:yMode val="edge"/>
              <c:x val="2.8310161613921177E-4"/>
              <c:y val="0.32541395917743293"/>
            </c:manualLayout>
          </c:layout>
          <c:overlay val="0"/>
          <c:spPr>
            <a:noFill/>
            <a:ln w="25400">
              <a:noFill/>
            </a:ln>
          </c:spPr>
        </c:title>
        <c:numFmt formatCode="#,##0" sourceLinked="1"/>
        <c:majorTickMark val="out"/>
        <c:minorTickMark val="none"/>
        <c:tickLblPos val="nextTo"/>
        <c:spPr>
          <a:ln>
            <a:solidFill>
              <a:schemeClr val="bg1">
                <a:lumMod val="85000"/>
              </a:schemeClr>
            </a:solidFill>
          </a:ln>
        </c:spPr>
        <c:txPr>
          <a:bodyPr/>
          <a:lstStyle/>
          <a:p>
            <a:pPr>
              <a:defRPr sz="1050">
                <a:latin typeface="NexusSansTF-Regular" pitchFamily="2" charset="0"/>
              </a:defRPr>
            </a:pPr>
            <a:endParaRPr lang="de-DE"/>
          </a:p>
        </c:txPr>
        <c:crossAx val="130255384"/>
        <c:crosses val="autoZero"/>
        <c:crossBetween val="between"/>
      </c:valAx>
      <c:valAx>
        <c:axId val="130256168"/>
        <c:scaling>
          <c:orientation val="minMax"/>
          <c:max val="1997999"/>
          <c:min val="-29999990"/>
        </c:scaling>
        <c:delete val="0"/>
        <c:axPos val="r"/>
        <c:title>
          <c:tx>
            <c:rich>
              <a:bodyPr rot="0" vert="horz" anchor="t" anchorCtr="0"/>
              <a:lstStyle/>
              <a:p>
                <a:pPr algn="r">
                  <a:defRPr sz="1050"/>
                </a:pPr>
                <a:r>
                  <a:rPr lang="de-DE" sz="1050" b="0" dirty="0">
                    <a:latin typeface="NexusSansTF-Regular" pitchFamily="2" charset="0"/>
                  </a:rPr>
                  <a:t>%</a:t>
                </a:r>
                <a:r>
                  <a:rPr lang="de-DE" sz="1050" b="0" baseline="0" dirty="0">
                    <a:latin typeface="NexusSansTF-Regular" pitchFamily="2" charset="0"/>
                  </a:rPr>
                  <a:t> </a:t>
                </a:r>
                <a:r>
                  <a:rPr lang="de-DE" sz="1050" b="0" baseline="0" dirty="0" err="1" smtClean="0">
                    <a:latin typeface="NexusSansTF-Regular" pitchFamily="2" charset="0"/>
                  </a:rPr>
                  <a:t>changes</a:t>
                </a:r>
                <a:r>
                  <a:rPr lang="de-DE" sz="1050" b="0" baseline="0" dirty="0" smtClean="0">
                    <a:latin typeface="NexusSansTF-Regular" pitchFamily="2" charset="0"/>
                  </a:rPr>
                  <a:t> </a:t>
                </a:r>
                <a:r>
                  <a:rPr lang="de-DE" sz="1050" b="0" baseline="0" dirty="0" err="1" smtClean="0">
                    <a:latin typeface="NexusSansTF-Regular" pitchFamily="2" charset="0"/>
                  </a:rPr>
                  <a:t>to</a:t>
                </a:r>
                <a:r>
                  <a:rPr lang="de-DE" sz="1050" b="0" dirty="0" smtClean="0">
                    <a:latin typeface="NexusSansTF-Regular" pitchFamily="2" charset="0"/>
                  </a:rPr>
                  <a:t> </a:t>
                </a:r>
                <a:r>
                  <a:rPr lang="de-DE" sz="1050" b="0" dirty="0">
                    <a:latin typeface="NexusSansTF-Regular" pitchFamily="2" charset="0"/>
                  </a:rPr>
                  <a:t>2003</a:t>
                </a:r>
              </a:p>
            </c:rich>
          </c:tx>
          <c:layout>
            <c:manualLayout>
              <c:xMode val="edge"/>
              <c:yMode val="edge"/>
              <c:x val="0.79876610174048346"/>
              <c:y val="2.4204316693423031E-2"/>
            </c:manualLayout>
          </c:layout>
          <c:overlay val="0"/>
        </c:title>
        <c:numFmt formatCode="0%" sourceLinked="1"/>
        <c:majorTickMark val="out"/>
        <c:minorTickMark val="none"/>
        <c:tickLblPos val="nextTo"/>
        <c:spPr>
          <a:ln>
            <a:solidFill>
              <a:schemeClr val="bg1"/>
            </a:solidFill>
          </a:ln>
        </c:spPr>
        <c:txPr>
          <a:bodyPr/>
          <a:lstStyle/>
          <a:p>
            <a:pPr>
              <a:defRPr sz="500" b="0">
                <a:solidFill>
                  <a:schemeClr val="bg1"/>
                </a:solidFill>
              </a:defRPr>
            </a:pPr>
            <a:endParaRPr lang="de-DE"/>
          </a:p>
        </c:txPr>
        <c:crossAx val="131029512"/>
        <c:crosses val="max"/>
        <c:crossBetween val="between"/>
      </c:valAx>
      <c:catAx>
        <c:axId val="131029512"/>
        <c:scaling>
          <c:orientation val="minMax"/>
        </c:scaling>
        <c:delete val="1"/>
        <c:axPos val="b"/>
        <c:majorTickMark val="out"/>
        <c:minorTickMark val="none"/>
        <c:tickLblPos val="nextTo"/>
        <c:crossAx val="130256168"/>
        <c:crosses val="autoZero"/>
        <c:auto val="1"/>
        <c:lblAlgn val="ctr"/>
        <c:lblOffset val="100"/>
        <c:noMultiLvlLbl val="0"/>
      </c:catAx>
      <c:spPr>
        <a:ln>
          <a:solidFill>
            <a:schemeClr val="bg1">
              <a:lumMod val="95000"/>
            </a:schemeClr>
          </a:solid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latin typeface="Candara" panose="020E0502030303020204" pitchFamily="34" charset="0"/>
              </a:defRPr>
            </a:pPr>
            <a:r>
              <a:rPr lang="de-DE" sz="1300">
                <a:latin typeface="Candara" panose="020E0502030303020204" pitchFamily="34" charset="0"/>
              </a:rPr>
              <a:t>Energy Consumption</a:t>
            </a:r>
            <a:br>
              <a:rPr lang="de-DE" sz="1300">
                <a:latin typeface="Candara" panose="020E0502030303020204" pitchFamily="34" charset="0"/>
              </a:rPr>
            </a:br>
            <a:r>
              <a:rPr lang="de-DE" sz="1200" b="0">
                <a:latin typeface="Candara" panose="020E0502030303020204" pitchFamily="34" charset="0"/>
              </a:rPr>
              <a:t>(123.4 </a:t>
            </a:r>
            <a:r>
              <a:rPr lang="de-DE" sz="1200" b="0" smtClean="0">
                <a:latin typeface="Candara" panose="020E0502030303020204" pitchFamily="34" charset="0"/>
              </a:rPr>
              <a:t>Mil. </a:t>
            </a:r>
            <a:r>
              <a:rPr lang="de-DE" sz="1200" b="0">
                <a:latin typeface="Candara" panose="020E0502030303020204" pitchFamily="34" charset="0"/>
              </a:rPr>
              <a:t>kWh)</a:t>
            </a:r>
          </a:p>
        </c:rich>
      </c:tx>
      <c:layout>
        <c:manualLayout>
          <c:xMode val="edge"/>
          <c:yMode val="edge"/>
          <c:x val="0.27707922432026094"/>
          <c:y val="0"/>
        </c:manualLayout>
      </c:layout>
      <c:overlay val="0"/>
    </c:title>
    <c:autoTitleDeleted val="0"/>
    <c:view3D>
      <c:rotX val="30"/>
      <c:rotY val="344"/>
      <c:rAngAx val="0"/>
    </c:view3D>
    <c:floor>
      <c:thickness val="0"/>
    </c:floor>
    <c:sideWall>
      <c:thickness val="0"/>
    </c:sideWall>
    <c:backWall>
      <c:thickness val="0"/>
    </c:backWall>
    <c:plotArea>
      <c:layout/>
      <c:pie3DChart>
        <c:varyColors val="1"/>
        <c:ser>
          <c:idx val="0"/>
          <c:order val="0"/>
          <c:spPr>
            <a:ln>
              <a:noFill/>
            </a:ln>
            <a:effectLst/>
            <a:scene3d>
              <a:camera prst="orthographicFront"/>
              <a:lightRig rig="threePt" dir="t"/>
            </a:scene3d>
            <a:sp3d prstMaterial="matte">
              <a:bevelT w="114300" prst="hardEdge"/>
              <a:bevelB w="254000" h="254000"/>
            </a:sp3d>
          </c:spPr>
          <c:dPt>
            <c:idx val="0"/>
            <c:bubble3D val="0"/>
            <c:spPr>
              <a:solidFill>
                <a:srgbClr val="99CC00"/>
              </a:solidFill>
              <a:ln>
                <a:noFill/>
              </a:ln>
              <a:effectLst/>
              <a:scene3d>
                <a:camera prst="orthographicFront"/>
                <a:lightRig rig="threePt" dir="t"/>
              </a:scene3d>
              <a:sp3d prstMaterial="matte">
                <a:bevelT w="114300" prst="hardEdge"/>
                <a:bevelB w="254000" h="254000"/>
              </a:sp3d>
            </c:spPr>
          </c:dPt>
          <c:dPt>
            <c:idx val="1"/>
            <c:bubble3D val="0"/>
            <c:spPr>
              <a:solidFill>
                <a:srgbClr val="5CADFF"/>
              </a:solidFill>
              <a:ln>
                <a:noFill/>
              </a:ln>
              <a:effectLst/>
              <a:scene3d>
                <a:camera prst="orthographicFront"/>
                <a:lightRig rig="threePt" dir="t"/>
              </a:scene3d>
              <a:sp3d prstMaterial="matte">
                <a:bevelT w="114300" prst="hardEdge"/>
                <a:bevelB w="254000" h="254000"/>
              </a:sp3d>
            </c:spPr>
          </c:dPt>
          <c:dPt>
            <c:idx val="2"/>
            <c:bubble3D val="0"/>
            <c:spPr>
              <a:solidFill>
                <a:srgbClr val="CC0000"/>
              </a:solidFill>
              <a:ln>
                <a:noFill/>
              </a:ln>
              <a:effectLst/>
              <a:scene3d>
                <a:camera prst="orthographicFront"/>
                <a:lightRig rig="threePt" dir="t"/>
              </a:scene3d>
              <a:sp3d prstMaterial="matte">
                <a:bevelT w="114300" prst="hardEdge"/>
                <a:bevelB w="254000" h="254000"/>
              </a:sp3d>
            </c:spPr>
          </c:dPt>
          <c:dPt>
            <c:idx val="3"/>
            <c:bubble3D val="0"/>
            <c:spPr>
              <a:solidFill>
                <a:srgbClr val="FF9933"/>
              </a:solidFill>
              <a:ln>
                <a:noFill/>
              </a:ln>
              <a:effectLst/>
              <a:scene3d>
                <a:camera prst="orthographicFront"/>
                <a:lightRig rig="threePt" dir="t"/>
              </a:scene3d>
              <a:sp3d prstMaterial="matte">
                <a:bevelT w="114300" prst="hardEdge"/>
                <a:bevelB w="254000" h="254000"/>
              </a:sp3d>
            </c:spPr>
          </c:dPt>
          <c:dLbls>
            <c:dLbl>
              <c:idx val="0"/>
              <c:layout>
                <c:manualLayout>
                  <c:x val="-3.2362459546925564E-2"/>
                  <c:y val="-9.122356945330778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4724919093851136E-3"/>
                  <c:y val="-1.5122876347265697E-2"/>
                </c:manualLayout>
              </c:layout>
              <c:numFmt formatCode="0.0%" sourceLinked="0"/>
              <c:spPr/>
              <c:txPr>
                <a:bodyPr/>
                <a:lstStyle/>
                <a:p>
                  <a:pPr>
                    <a:defRPr b="1">
                      <a:latin typeface="Candara" panose="020E0502030303020204" pitchFamily="34" charset="0"/>
                    </a:defRPr>
                  </a:pPr>
                  <a:endParaRPr lang="de-DE"/>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
                  <c:y val="-3.024614962041977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9417475728155338E-2"/>
                  <c:y val="-1.679999999999999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b="1">
                    <a:latin typeface="Candara" panose="020E0502030303020204" pitchFamily="34" charset="0"/>
                  </a:defRPr>
                </a:pPr>
                <a:endParaRPr lang="de-DE"/>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'Bezug, Kosten, CO2_2014'!$B$6:$B$9</c:f>
              <c:strCache>
                <c:ptCount val="4"/>
                <c:pt idx="0">
                  <c:v>District Heating</c:v>
                </c:pt>
                <c:pt idx="1">
                  <c:v>Heating Oil</c:v>
                </c:pt>
                <c:pt idx="2">
                  <c:v>Power</c:v>
                </c:pt>
                <c:pt idx="3">
                  <c:v>Natural Gas</c:v>
                </c:pt>
              </c:strCache>
            </c:strRef>
          </c:cat>
          <c:val>
            <c:numRef>
              <c:f>'Bezug, Kosten, CO2_2014'!$D$6:$D$9</c:f>
              <c:numCache>
                <c:formatCode>0%</c:formatCode>
                <c:ptCount val="4"/>
                <c:pt idx="0">
                  <c:v>0.43111831442463533</c:v>
                </c:pt>
                <c:pt idx="1">
                  <c:v>1.2965964343598056E-2</c:v>
                </c:pt>
                <c:pt idx="2">
                  <c:v>0.34521880064829824</c:v>
                </c:pt>
                <c:pt idx="3">
                  <c:v>0.21069692058346839</c:v>
                </c:pt>
              </c:numCache>
            </c:numRef>
          </c:val>
        </c:ser>
        <c:dLbls>
          <c:dLblPos val="outEnd"/>
          <c:showLegendKey val="0"/>
          <c:showVal val="0"/>
          <c:showCatName val="1"/>
          <c:showSerName val="0"/>
          <c:showPercent val="1"/>
          <c:showBubbleSize val="0"/>
          <c:showLeaderLines val="0"/>
        </c:dLbls>
      </c:pie3DChart>
      <c:spPr>
        <a:scene3d>
          <a:camera prst="orthographicFront"/>
          <a:lightRig rig="threePt" dir="t"/>
        </a:scene3d>
        <a:sp3d>
          <a:bevelT prst="angle"/>
        </a:sp3d>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latin typeface="Candara" panose="020E0502030303020204" pitchFamily="34" charset="0"/>
              </a:defRPr>
            </a:pPr>
            <a:r>
              <a:rPr lang="de-DE" sz="1300">
                <a:latin typeface="Candara" panose="020E0502030303020204" pitchFamily="34" charset="0"/>
              </a:rPr>
              <a:t>Energy related CO2-emssions</a:t>
            </a:r>
          </a:p>
          <a:p>
            <a:pPr>
              <a:defRPr>
                <a:latin typeface="Candara" panose="020E0502030303020204" pitchFamily="34" charset="0"/>
              </a:defRPr>
            </a:pPr>
            <a:r>
              <a:rPr lang="de-DE" sz="1200" b="0">
                <a:latin typeface="Candara" panose="020E0502030303020204" pitchFamily="34" charset="0"/>
              </a:rPr>
              <a:t>(39,803</a:t>
            </a:r>
            <a:r>
              <a:rPr lang="de-DE" sz="1200" b="0" baseline="0">
                <a:latin typeface="Candara" panose="020E0502030303020204" pitchFamily="34" charset="0"/>
              </a:rPr>
              <a:t> tons</a:t>
            </a:r>
            <a:r>
              <a:rPr lang="de-DE" sz="1200" b="0">
                <a:latin typeface="Candara" panose="020E0502030303020204" pitchFamily="34" charset="0"/>
              </a:rPr>
              <a:t>)</a:t>
            </a:r>
            <a:endParaRPr lang="de-DE" sz="1100" b="0">
              <a:latin typeface="Candara" panose="020E0502030303020204" pitchFamily="34" charset="0"/>
            </a:endParaRPr>
          </a:p>
        </c:rich>
      </c:tx>
      <c:layout>
        <c:manualLayout>
          <c:xMode val="edge"/>
          <c:yMode val="edge"/>
          <c:x val="0.23145631067961164"/>
          <c:y val="4.9980322707595436E-3"/>
        </c:manualLayout>
      </c:layout>
      <c:overlay val="0"/>
    </c:title>
    <c:autoTitleDeleted val="0"/>
    <c:view3D>
      <c:rotX val="30"/>
      <c:rotY val="344"/>
      <c:rAngAx val="0"/>
    </c:view3D>
    <c:floor>
      <c:thickness val="0"/>
    </c:floor>
    <c:sideWall>
      <c:thickness val="0"/>
    </c:sideWall>
    <c:backWall>
      <c:thickness val="0"/>
    </c:backWall>
    <c:plotArea>
      <c:layout/>
      <c:pie3DChart>
        <c:varyColors val="1"/>
        <c:ser>
          <c:idx val="0"/>
          <c:order val="0"/>
          <c:spPr>
            <a:ln>
              <a:noFill/>
            </a:ln>
            <a:effectLst/>
            <a:scene3d>
              <a:camera prst="orthographicFront"/>
              <a:lightRig rig="threePt" dir="t"/>
            </a:scene3d>
            <a:sp3d prstMaterial="matte">
              <a:bevelT w="114300" prst="hardEdge"/>
              <a:bevelB w="254000" h="254000"/>
            </a:sp3d>
          </c:spPr>
          <c:dPt>
            <c:idx val="0"/>
            <c:bubble3D val="0"/>
            <c:spPr>
              <a:solidFill>
                <a:srgbClr val="99CC00"/>
              </a:solidFill>
              <a:ln>
                <a:noFill/>
              </a:ln>
              <a:effectLst/>
              <a:scene3d>
                <a:camera prst="orthographicFront"/>
                <a:lightRig rig="threePt" dir="t"/>
              </a:scene3d>
              <a:sp3d prstMaterial="matte">
                <a:bevelT w="114300" prst="hardEdge"/>
                <a:bevelB w="254000" h="254000"/>
              </a:sp3d>
            </c:spPr>
          </c:dPt>
          <c:dPt>
            <c:idx val="1"/>
            <c:bubble3D val="0"/>
            <c:spPr>
              <a:solidFill>
                <a:srgbClr val="5CADFF"/>
              </a:solidFill>
              <a:ln>
                <a:noFill/>
              </a:ln>
              <a:effectLst/>
              <a:scene3d>
                <a:camera prst="orthographicFront"/>
                <a:lightRig rig="threePt" dir="t"/>
              </a:scene3d>
              <a:sp3d prstMaterial="matte">
                <a:bevelT w="114300" prst="hardEdge"/>
                <a:bevelB w="254000" h="254000"/>
              </a:sp3d>
            </c:spPr>
          </c:dPt>
          <c:dPt>
            <c:idx val="2"/>
            <c:bubble3D val="0"/>
            <c:spPr>
              <a:solidFill>
                <a:srgbClr val="CC0000"/>
              </a:solidFill>
              <a:ln>
                <a:noFill/>
              </a:ln>
              <a:effectLst/>
              <a:scene3d>
                <a:camera prst="orthographicFront"/>
                <a:lightRig rig="threePt" dir="t"/>
              </a:scene3d>
              <a:sp3d prstMaterial="matte">
                <a:bevelT w="114300" prst="hardEdge"/>
                <a:bevelB w="254000" h="254000"/>
              </a:sp3d>
            </c:spPr>
          </c:dPt>
          <c:dPt>
            <c:idx val="3"/>
            <c:bubble3D val="0"/>
            <c:spPr>
              <a:solidFill>
                <a:srgbClr val="FF9933"/>
              </a:solidFill>
              <a:ln>
                <a:noFill/>
              </a:ln>
              <a:effectLst/>
              <a:scene3d>
                <a:camera prst="orthographicFront"/>
                <a:lightRig rig="threePt" dir="t"/>
              </a:scene3d>
              <a:sp3d prstMaterial="matte">
                <a:bevelT w="114300" prst="hardEdge"/>
                <a:bevelB w="254000" h="254000"/>
              </a:sp3d>
            </c:spPr>
          </c:dPt>
          <c:dLbls>
            <c:dLbl>
              <c:idx val="0"/>
              <c:layout>
                <c:manualLayout>
                  <c:x val="3.2362459546925568E-3"/>
                  <c:y val="-3.0066902794177811E-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4724919093851136E-3"/>
                  <c:y val="-1.512287634726569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6.4724919093851136E-3"/>
                  <c:y val="-1.525186934277861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9417475728155338E-2"/>
                  <c:y val="-5.0409587824218989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numFmt formatCode="0%" sourceLinked="0"/>
            <c:spPr>
              <a:noFill/>
              <a:ln>
                <a:noFill/>
              </a:ln>
              <a:effectLst/>
            </c:spPr>
            <c:txPr>
              <a:bodyPr/>
              <a:lstStyle/>
              <a:p>
                <a:pPr>
                  <a:defRPr b="1">
                    <a:latin typeface="Candara" panose="020E0502030303020204" pitchFamily="34" charset="0"/>
                  </a:defRPr>
                </a:pPr>
                <a:endParaRPr lang="de-DE"/>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'Bezug, Kosten, CO2_2014'!$B$34:$B$37</c:f>
              <c:strCache>
                <c:ptCount val="4"/>
                <c:pt idx="0">
                  <c:v>District Heating</c:v>
                </c:pt>
                <c:pt idx="1">
                  <c:v>Heating Oil</c:v>
                </c:pt>
                <c:pt idx="2">
                  <c:v>Power</c:v>
                </c:pt>
                <c:pt idx="3">
                  <c:v>Natural Gas</c:v>
                </c:pt>
              </c:strCache>
            </c:strRef>
          </c:cat>
          <c:val>
            <c:numRef>
              <c:f>'Bezug, Kosten, CO2_2014'!$D$34:$D$37</c:f>
              <c:numCache>
                <c:formatCode>0%</c:formatCode>
                <c:ptCount val="4"/>
                <c:pt idx="0">
                  <c:v>0.25925181518980978</c:v>
                </c:pt>
                <c:pt idx="1">
                  <c:v>1.0602215913373363E-2</c:v>
                </c:pt>
                <c:pt idx="2">
                  <c:v>0.59807049719870353</c:v>
                </c:pt>
                <c:pt idx="3">
                  <c:v>0.13207547169811321</c:v>
                </c:pt>
              </c:numCache>
            </c:numRef>
          </c:val>
        </c:ser>
        <c:dLbls>
          <c:dLblPos val="outEnd"/>
          <c:showLegendKey val="0"/>
          <c:showVal val="0"/>
          <c:showCatName val="1"/>
          <c:showSerName val="0"/>
          <c:showPercent val="1"/>
          <c:showBubbleSize val="0"/>
          <c:showLeaderLines val="0"/>
        </c:dLbls>
      </c:pie3DChart>
      <c:spPr>
        <a:scene3d>
          <a:camera prst="orthographicFront"/>
          <a:lightRig rig="threePt" dir="t"/>
        </a:scene3d>
        <a:sp3d>
          <a:bevelT prst="angle"/>
        </a:sp3d>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latin typeface="Candara" panose="020E0502030303020204" pitchFamily="34" charset="0"/>
              </a:defRPr>
            </a:pPr>
            <a:r>
              <a:rPr lang="de-DE" sz="1300">
                <a:latin typeface="Candara" panose="020E0502030303020204" pitchFamily="34" charset="0"/>
              </a:rPr>
              <a:t>Energy Costs</a:t>
            </a:r>
          </a:p>
          <a:p>
            <a:pPr>
              <a:defRPr>
                <a:latin typeface="Candara" panose="020E0502030303020204" pitchFamily="34" charset="0"/>
              </a:defRPr>
            </a:pPr>
            <a:r>
              <a:rPr lang="de-DE" sz="1200" b="0">
                <a:latin typeface="Candara" panose="020E0502030303020204" pitchFamily="34" charset="0"/>
              </a:rPr>
              <a:t>(13.4 </a:t>
            </a:r>
            <a:r>
              <a:rPr lang="de-DE" sz="1200" b="0" smtClean="0">
                <a:latin typeface="Candara" panose="020E0502030303020204" pitchFamily="34" charset="0"/>
              </a:rPr>
              <a:t>Mil. </a:t>
            </a:r>
            <a:r>
              <a:rPr lang="de-DE" sz="1200" b="0">
                <a:latin typeface="Candara" panose="020E0502030303020204" pitchFamily="34" charset="0"/>
              </a:rPr>
              <a:t>Euro)</a:t>
            </a:r>
            <a:endParaRPr lang="de-DE" sz="1100" b="0">
              <a:latin typeface="Candara" panose="020E0502030303020204" pitchFamily="34" charset="0"/>
            </a:endParaRPr>
          </a:p>
        </c:rich>
      </c:tx>
      <c:layout>
        <c:manualLayout>
          <c:xMode val="edge"/>
          <c:yMode val="edge"/>
          <c:x val="0.35782356088984024"/>
          <c:y val="0"/>
        </c:manualLayout>
      </c:layout>
      <c:overlay val="0"/>
    </c:title>
    <c:autoTitleDeleted val="0"/>
    <c:view3D>
      <c:rotX val="30"/>
      <c:rotY val="344"/>
      <c:rAngAx val="0"/>
    </c:view3D>
    <c:floor>
      <c:thickness val="0"/>
    </c:floor>
    <c:sideWall>
      <c:thickness val="0"/>
    </c:sideWall>
    <c:backWall>
      <c:thickness val="0"/>
    </c:backWall>
    <c:plotArea>
      <c:layout/>
      <c:pie3DChart>
        <c:varyColors val="1"/>
        <c:ser>
          <c:idx val="0"/>
          <c:order val="0"/>
          <c:spPr>
            <a:ln>
              <a:noFill/>
            </a:ln>
            <a:effectLst/>
            <a:scene3d>
              <a:camera prst="orthographicFront"/>
              <a:lightRig rig="threePt" dir="t"/>
            </a:scene3d>
            <a:sp3d prstMaterial="matte">
              <a:bevelT w="114300" prst="hardEdge"/>
              <a:bevelB w="254000" h="254000"/>
            </a:sp3d>
          </c:spPr>
          <c:dPt>
            <c:idx val="0"/>
            <c:bubble3D val="0"/>
            <c:spPr>
              <a:solidFill>
                <a:srgbClr val="99CC00"/>
              </a:solidFill>
              <a:ln>
                <a:noFill/>
              </a:ln>
              <a:effectLst/>
              <a:scene3d>
                <a:camera prst="orthographicFront"/>
                <a:lightRig rig="threePt" dir="t"/>
              </a:scene3d>
              <a:sp3d prstMaterial="matte">
                <a:bevelT w="114300" prst="hardEdge"/>
                <a:bevelB w="254000" h="254000"/>
              </a:sp3d>
            </c:spPr>
          </c:dPt>
          <c:dPt>
            <c:idx val="1"/>
            <c:bubble3D val="0"/>
            <c:spPr>
              <a:solidFill>
                <a:srgbClr val="61B0FF"/>
              </a:solidFill>
              <a:ln>
                <a:noFill/>
              </a:ln>
              <a:effectLst/>
              <a:scene3d>
                <a:camera prst="orthographicFront"/>
                <a:lightRig rig="threePt" dir="t"/>
              </a:scene3d>
              <a:sp3d prstMaterial="matte">
                <a:bevelT w="114300" prst="hardEdge"/>
                <a:bevelB w="254000" h="254000"/>
              </a:sp3d>
            </c:spPr>
          </c:dPt>
          <c:dPt>
            <c:idx val="2"/>
            <c:bubble3D val="0"/>
            <c:spPr>
              <a:solidFill>
                <a:srgbClr val="CC0000"/>
              </a:solidFill>
              <a:ln>
                <a:noFill/>
              </a:ln>
              <a:effectLst/>
              <a:scene3d>
                <a:camera prst="orthographicFront"/>
                <a:lightRig rig="threePt" dir="t"/>
              </a:scene3d>
              <a:sp3d prstMaterial="matte">
                <a:bevelT w="114300" prst="hardEdge"/>
                <a:bevelB w="254000" h="254000"/>
              </a:sp3d>
            </c:spPr>
          </c:dPt>
          <c:dPt>
            <c:idx val="3"/>
            <c:bubble3D val="0"/>
            <c:spPr>
              <a:solidFill>
                <a:srgbClr val="FF9933"/>
              </a:solidFill>
              <a:ln>
                <a:noFill/>
              </a:ln>
              <a:effectLst/>
              <a:scene3d>
                <a:camera prst="orthographicFront"/>
                <a:lightRig rig="threePt" dir="t"/>
              </a:scene3d>
              <a:sp3d prstMaterial="matte">
                <a:bevelT w="114300" prst="hardEdge"/>
                <a:bevelB w="254000" h="254000"/>
              </a:sp3d>
            </c:spPr>
          </c:dPt>
          <c:dLbls>
            <c:dLbl>
              <c:idx val="0"/>
              <c:layout>
                <c:manualLayout>
                  <c:x val="-5.1779935275080909E-2"/>
                  <c:y val="-8.271006168900233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169890171495554"/>
                      <c:h val="0.21404424590512658"/>
                    </c:manualLayout>
                  </c15:layout>
                </c:ext>
              </c:extLst>
            </c:dLbl>
            <c:dLbl>
              <c:idx val="1"/>
              <c:layout>
                <c:manualLayout>
                  <c:x val="-6.4724919093851136E-3"/>
                  <c:y val="-1.512287634726569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6181229773462782E-2"/>
                  <c:y val="-1.403701340140395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9417475728155338E-2"/>
                  <c:y val="-5.0409587824218989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lgn="ctr" rtl="0">
                  <a:defRPr lang="de-DE" sz="1000" b="1" i="0" u="none" strike="noStrike" kern="1200" baseline="0">
                    <a:solidFill>
                      <a:sysClr val="windowText" lastClr="000000"/>
                    </a:solidFill>
                    <a:latin typeface="Candara" panose="020E0502030303020204" pitchFamily="34" charset="0"/>
                    <a:ea typeface="+mn-ea"/>
                    <a:cs typeface="+mn-cs"/>
                  </a:defRPr>
                </a:pPr>
                <a:endParaRPr lang="de-DE"/>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'Bezug, Kosten, CO2_2014'!$B$19:$B$22</c:f>
              <c:strCache>
                <c:ptCount val="4"/>
                <c:pt idx="0">
                  <c:v>District Heating</c:v>
                </c:pt>
                <c:pt idx="1">
                  <c:v>Heating Oil</c:v>
                </c:pt>
                <c:pt idx="2">
                  <c:v>Power</c:v>
                </c:pt>
                <c:pt idx="3">
                  <c:v>Natural Gas</c:v>
                </c:pt>
              </c:strCache>
            </c:strRef>
          </c:cat>
          <c:val>
            <c:numRef>
              <c:f>'Bezug, Kosten, CO2_2014'!$D$19:$D$22</c:f>
              <c:numCache>
                <c:formatCode>0%</c:formatCode>
                <c:ptCount val="4"/>
                <c:pt idx="0">
                  <c:v>0.26904388128877926</c:v>
                </c:pt>
                <c:pt idx="1">
                  <c:v>7.2512521492113331E-3</c:v>
                </c:pt>
                <c:pt idx="2">
                  <c:v>0.61635643268296336</c:v>
                </c:pt>
                <c:pt idx="3">
                  <c:v>0.10734843387904612</c:v>
                </c:pt>
              </c:numCache>
            </c:numRef>
          </c:val>
        </c:ser>
        <c:dLbls>
          <c:dLblPos val="outEnd"/>
          <c:showLegendKey val="0"/>
          <c:showVal val="0"/>
          <c:showCatName val="1"/>
          <c:showSerName val="0"/>
          <c:showPercent val="1"/>
          <c:showBubbleSize val="0"/>
          <c:showLeaderLines val="0"/>
        </c:dLbls>
      </c:pie3DChart>
      <c:spPr>
        <a:scene3d>
          <a:camera prst="orthographicFront"/>
          <a:lightRig rig="threePt" dir="t"/>
        </a:scene3d>
        <a:sp3d>
          <a:bevelT prst="angle"/>
        </a:sp3d>
      </c:spPr>
    </c:plotArea>
    <c:plotVisOnly val="1"/>
    <c:dispBlanksAs val="gap"/>
    <c:showDLblsOverMax val="0"/>
  </c:chart>
  <c:spPr>
    <a:ln>
      <a:noFill/>
    </a:ln>
    <a:scene3d>
      <a:camera prst="orthographicFront"/>
      <a:lightRig rig="threePt" dir="t"/>
    </a:scene3d>
    <a:sp3d/>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a:noFill/>
            </a:ln>
            <a:effectLst>
              <a:outerShdw blurRad="50800" dist="38100" dir="2700000" algn="tl" rotWithShape="0">
                <a:prstClr val="black">
                  <a:alpha val="40000"/>
                </a:prstClr>
              </a:outerShdw>
            </a:effectLst>
          </c:spPr>
          <c:invertIfNegative val="0"/>
          <c:dPt>
            <c:idx val="0"/>
            <c:invertIfNegative val="0"/>
            <c:bubble3D val="0"/>
            <c:spPr>
              <a:solidFill>
                <a:srgbClr val="0079CC"/>
              </a:solidFill>
              <a:ln>
                <a:noFill/>
              </a:ln>
              <a:effectLst>
                <a:outerShdw blurRad="50800" dist="38100" dir="2700000" algn="tl" rotWithShape="0">
                  <a:prstClr val="black">
                    <a:alpha val="40000"/>
                  </a:prstClr>
                </a:outerShdw>
              </a:effectLst>
            </c:spPr>
          </c:dPt>
          <c:dPt>
            <c:idx val="1"/>
            <c:invertIfNegative val="0"/>
            <c:bubble3D val="0"/>
            <c:spPr>
              <a:solidFill>
                <a:srgbClr val="0079CC"/>
              </a:solidFill>
              <a:ln>
                <a:noFill/>
              </a:ln>
              <a:effectLst>
                <a:outerShdw blurRad="50800" dist="38100" dir="2700000" algn="tl" rotWithShape="0">
                  <a:prstClr val="black">
                    <a:alpha val="40000"/>
                  </a:prstClr>
                </a:outerShdw>
              </a:effectLst>
            </c:spPr>
          </c:dPt>
          <c:dPt>
            <c:idx val="2"/>
            <c:invertIfNegative val="0"/>
            <c:bubble3D val="0"/>
            <c:spPr>
              <a:solidFill>
                <a:srgbClr val="0079CC"/>
              </a:solidFill>
              <a:ln>
                <a:noFill/>
              </a:ln>
              <a:effectLst>
                <a:outerShdw blurRad="50800" dist="38100" dir="2700000" algn="tl" rotWithShape="0">
                  <a:prstClr val="black">
                    <a:alpha val="40000"/>
                  </a:prstClr>
                </a:outerShdw>
              </a:effectLst>
            </c:spPr>
          </c:dPt>
          <c:dPt>
            <c:idx val="3"/>
            <c:invertIfNegative val="0"/>
            <c:bubble3D val="0"/>
            <c:spPr>
              <a:solidFill>
                <a:srgbClr val="FFC000"/>
              </a:solidFill>
              <a:ln>
                <a:noFill/>
              </a:ln>
              <a:effectLst>
                <a:outerShdw blurRad="50800" dist="38100" dir="2700000" algn="tl" rotWithShape="0">
                  <a:prstClr val="black">
                    <a:alpha val="40000"/>
                  </a:prstClr>
                </a:outerShdw>
              </a:effectLst>
            </c:spPr>
          </c:dPt>
          <c:dPt>
            <c:idx val="4"/>
            <c:invertIfNegative val="0"/>
            <c:bubble3D val="0"/>
            <c:spPr>
              <a:solidFill>
                <a:srgbClr val="FFC000"/>
              </a:solidFill>
              <a:ln>
                <a:noFill/>
              </a:ln>
              <a:effectLst>
                <a:outerShdw blurRad="50800" dist="38100" dir="2700000" algn="tl" rotWithShape="0">
                  <a:prstClr val="black">
                    <a:alpha val="40000"/>
                  </a:prstClr>
                </a:outerShdw>
              </a:effectLst>
            </c:spPr>
          </c:dPt>
          <c:dPt>
            <c:idx val="5"/>
            <c:invertIfNegative val="0"/>
            <c:bubble3D val="0"/>
            <c:spPr>
              <a:solidFill>
                <a:srgbClr val="0079CC"/>
              </a:solidFill>
              <a:ln>
                <a:noFill/>
              </a:ln>
              <a:effectLst>
                <a:outerShdw blurRad="50800" dist="38100" dir="2700000" algn="tl" rotWithShape="0">
                  <a:prstClr val="black">
                    <a:alpha val="40000"/>
                  </a:prstClr>
                </a:outerShdw>
              </a:effectLst>
            </c:spPr>
          </c:dPt>
          <c:dPt>
            <c:idx val="6"/>
            <c:invertIfNegative val="0"/>
            <c:bubble3D val="0"/>
            <c:spPr>
              <a:solidFill>
                <a:srgbClr val="FFC000"/>
              </a:solidFill>
              <a:ln>
                <a:noFill/>
              </a:ln>
              <a:effectLst>
                <a:outerShdw blurRad="50800" dist="38100" dir="2700000" algn="tl" rotWithShape="0">
                  <a:prstClr val="black">
                    <a:alpha val="40000"/>
                  </a:prstClr>
                </a:outerShdw>
              </a:effectLst>
            </c:spPr>
          </c:dPt>
          <c:dPt>
            <c:idx val="7"/>
            <c:invertIfNegative val="0"/>
            <c:bubble3D val="0"/>
            <c:spPr>
              <a:solidFill>
                <a:srgbClr val="0079CC"/>
              </a:solidFill>
              <a:ln>
                <a:noFill/>
              </a:ln>
              <a:effectLst>
                <a:outerShdw blurRad="50800" dist="38100" dir="2700000" algn="tl" rotWithShape="0">
                  <a:prstClr val="black">
                    <a:alpha val="40000"/>
                  </a:prstClr>
                </a:outerShdw>
              </a:effectLst>
            </c:spPr>
          </c:dPt>
          <c:dPt>
            <c:idx val="8"/>
            <c:invertIfNegative val="0"/>
            <c:bubble3D val="0"/>
            <c:spPr>
              <a:solidFill>
                <a:srgbClr val="0079CC"/>
              </a:solidFill>
              <a:ln>
                <a:noFill/>
              </a:ln>
              <a:effectLst>
                <a:outerShdw blurRad="50800" dist="38100" dir="2700000" algn="tl" rotWithShape="0">
                  <a:prstClr val="black">
                    <a:alpha val="40000"/>
                  </a:prstClr>
                </a:outerShdw>
              </a:effectLst>
            </c:spPr>
          </c:dPt>
          <c:dPt>
            <c:idx val="9"/>
            <c:invertIfNegative val="0"/>
            <c:bubble3D val="0"/>
            <c:spPr>
              <a:solidFill>
                <a:srgbClr val="0079CC"/>
              </a:solidFill>
              <a:ln>
                <a:noFill/>
              </a:ln>
              <a:effectLst>
                <a:outerShdw blurRad="50800" dist="38100" dir="2700000" algn="tl" rotWithShape="0">
                  <a:prstClr val="black">
                    <a:alpha val="40000"/>
                  </a:prstClr>
                </a:outerShdw>
              </a:effectLst>
            </c:spPr>
          </c:dPt>
          <c:dPt>
            <c:idx val="10"/>
            <c:invertIfNegative val="0"/>
            <c:bubble3D val="0"/>
            <c:spPr>
              <a:solidFill>
                <a:srgbClr val="0079CC"/>
              </a:solidFill>
              <a:ln>
                <a:noFill/>
              </a:ln>
              <a:effectLst>
                <a:outerShdw blurRad="50800" dist="38100" dir="2700000" algn="tl" rotWithShape="0">
                  <a:prstClr val="black">
                    <a:alpha val="40000"/>
                  </a:prstClr>
                </a:outerShdw>
              </a:effectLst>
            </c:spPr>
          </c:dPt>
          <c:dPt>
            <c:idx val="11"/>
            <c:invertIfNegative val="0"/>
            <c:bubble3D val="0"/>
            <c:spPr>
              <a:solidFill>
                <a:srgbClr val="FFC000"/>
              </a:solidFill>
              <a:ln>
                <a:noFill/>
              </a:ln>
              <a:effectLst>
                <a:outerShdw blurRad="50800" dist="38100" dir="2700000" algn="tl" rotWithShape="0">
                  <a:prstClr val="black">
                    <a:alpha val="40000"/>
                  </a:prstClr>
                </a:outerShdw>
              </a:effectLst>
            </c:spPr>
          </c:dPt>
          <c:dPt>
            <c:idx val="12"/>
            <c:invertIfNegative val="0"/>
            <c:bubble3D val="0"/>
            <c:spPr>
              <a:solidFill>
                <a:srgbClr val="0070C0"/>
              </a:solidFill>
              <a:ln>
                <a:noFill/>
              </a:ln>
              <a:effectLst>
                <a:outerShdw blurRad="50800" dist="38100" dir="2700000" algn="tl" rotWithShape="0">
                  <a:prstClr val="black">
                    <a:alpha val="40000"/>
                  </a:prstClr>
                </a:outerShdw>
              </a:effectLst>
            </c:spPr>
          </c:dPt>
          <c:dPt>
            <c:idx val="13"/>
            <c:invertIfNegative val="0"/>
            <c:bubble3D val="0"/>
            <c:spPr>
              <a:solidFill>
                <a:srgbClr val="0079CC"/>
              </a:solidFill>
              <a:ln>
                <a:noFill/>
              </a:ln>
              <a:effectLst>
                <a:outerShdw blurRad="50800" dist="38100" dir="2700000" algn="tl" rotWithShape="0">
                  <a:prstClr val="black">
                    <a:alpha val="40000"/>
                  </a:prstClr>
                </a:outerShdw>
              </a:effectLst>
            </c:spPr>
          </c:dPt>
          <c:dPt>
            <c:idx val="14"/>
            <c:invertIfNegative val="0"/>
            <c:bubble3D val="0"/>
            <c:spPr>
              <a:solidFill>
                <a:srgbClr val="FFC000"/>
              </a:solidFill>
              <a:ln>
                <a:noFill/>
              </a:ln>
              <a:effectLst>
                <a:outerShdw blurRad="50800" dist="38100" dir="2700000" algn="tl" rotWithShape="0">
                  <a:prstClr val="black">
                    <a:alpha val="40000"/>
                  </a:prstClr>
                </a:outerShdw>
              </a:effectLst>
            </c:spPr>
          </c:dPt>
          <c:dPt>
            <c:idx val="15"/>
            <c:invertIfNegative val="0"/>
            <c:bubble3D val="0"/>
            <c:spPr>
              <a:solidFill>
                <a:srgbClr val="FFC000"/>
              </a:solidFill>
              <a:ln>
                <a:noFill/>
              </a:ln>
              <a:effectLst>
                <a:outerShdw blurRad="50800" dist="38100" dir="2700000" algn="tl" rotWithShape="0">
                  <a:prstClr val="black">
                    <a:alpha val="40000"/>
                  </a:prstClr>
                </a:outerShdw>
              </a:effectLst>
            </c:spPr>
          </c:dPt>
          <c:dPt>
            <c:idx val="16"/>
            <c:invertIfNegative val="0"/>
            <c:bubble3D val="0"/>
            <c:spPr>
              <a:solidFill>
                <a:srgbClr val="FFC000"/>
              </a:solidFill>
              <a:ln>
                <a:noFill/>
              </a:ln>
              <a:effectLst>
                <a:outerShdw blurRad="50800" dist="38100" dir="2700000" algn="tl" rotWithShape="0">
                  <a:prstClr val="black">
                    <a:alpha val="40000"/>
                  </a:prstClr>
                </a:outerShdw>
              </a:effectLst>
            </c:spPr>
          </c:dPt>
          <c:dPt>
            <c:idx val="17"/>
            <c:invertIfNegative val="0"/>
            <c:bubble3D val="0"/>
            <c:spPr>
              <a:solidFill>
                <a:srgbClr val="FFC000"/>
              </a:solidFill>
              <a:ln>
                <a:noFill/>
              </a:ln>
              <a:effectLst>
                <a:outerShdw blurRad="50800" dist="38100" dir="2700000" algn="tl" rotWithShape="0">
                  <a:prstClr val="black">
                    <a:alpha val="40000"/>
                  </a:prstClr>
                </a:outerShdw>
              </a:effectLst>
            </c:spPr>
          </c:dPt>
          <c:dPt>
            <c:idx val="18"/>
            <c:invertIfNegative val="0"/>
            <c:bubble3D val="0"/>
            <c:spPr>
              <a:solidFill>
                <a:srgbClr val="0070C0"/>
              </a:solidFill>
              <a:ln>
                <a:noFill/>
              </a:ln>
              <a:effectLst>
                <a:outerShdw blurRad="50800" dist="38100" dir="2700000" algn="tl" rotWithShape="0">
                  <a:prstClr val="black">
                    <a:alpha val="40000"/>
                  </a:prstClr>
                </a:outerShdw>
              </a:effectLst>
            </c:spPr>
          </c:dPt>
          <c:dPt>
            <c:idx val="19"/>
            <c:invertIfNegative val="0"/>
            <c:bubble3D val="0"/>
            <c:spPr>
              <a:solidFill>
                <a:srgbClr val="FFC000"/>
              </a:solidFill>
              <a:ln>
                <a:noFill/>
              </a:ln>
              <a:effectLst>
                <a:outerShdw blurRad="50800" dist="38100" dir="2700000" algn="tl" rotWithShape="0">
                  <a:prstClr val="black">
                    <a:alpha val="40000"/>
                  </a:prstClr>
                </a:outerShdw>
              </a:effectLst>
            </c:spPr>
          </c:dPt>
          <c:dPt>
            <c:idx val="20"/>
            <c:invertIfNegative val="0"/>
            <c:bubble3D val="0"/>
            <c:spPr>
              <a:solidFill>
                <a:srgbClr val="FFC000"/>
              </a:solidFill>
              <a:ln>
                <a:noFill/>
              </a:ln>
              <a:effectLst>
                <a:outerShdw blurRad="50800" dist="38100" dir="2700000" algn="tl" rotWithShape="0">
                  <a:prstClr val="black">
                    <a:alpha val="40000"/>
                  </a:prstClr>
                </a:outerShdw>
              </a:effectLst>
            </c:spPr>
          </c:dPt>
          <c:dPt>
            <c:idx val="21"/>
            <c:invertIfNegative val="0"/>
            <c:bubble3D val="0"/>
            <c:spPr>
              <a:solidFill>
                <a:srgbClr val="FFC000"/>
              </a:solidFill>
              <a:ln>
                <a:noFill/>
              </a:ln>
              <a:effectLst>
                <a:outerShdw blurRad="50800" dist="38100" dir="2700000" algn="tl" rotWithShape="0">
                  <a:prstClr val="black">
                    <a:alpha val="40000"/>
                  </a:prstClr>
                </a:outerShdw>
              </a:effectLst>
            </c:spPr>
          </c:dPt>
          <c:dPt>
            <c:idx val="22"/>
            <c:invertIfNegative val="0"/>
            <c:bubble3D val="0"/>
            <c:spPr>
              <a:solidFill>
                <a:srgbClr val="FFC000"/>
              </a:solidFill>
              <a:ln>
                <a:noFill/>
              </a:ln>
              <a:effectLst>
                <a:outerShdw blurRad="50800" dist="38100" dir="2700000" algn="tl" rotWithShape="0">
                  <a:prstClr val="black">
                    <a:alpha val="40000"/>
                  </a:prstClr>
                </a:outerShdw>
              </a:effectLst>
            </c:spPr>
          </c:dPt>
          <c:dPt>
            <c:idx val="23"/>
            <c:invertIfNegative val="0"/>
            <c:bubble3D val="0"/>
            <c:spPr>
              <a:solidFill>
                <a:srgbClr val="FFC000"/>
              </a:solidFill>
              <a:ln>
                <a:noFill/>
              </a:ln>
              <a:effectLst>
                <a:outerShdw blurRad="50800" dist="38100" dir="2700000" algn="tl" rotWithShape="0">
                  <a:prstClr val="black">
                    <a:alpha val="40000"/>
                  </a:prstClr>
                </a:outerShdw>
              </a:effectLst>
            </c:spPr>
          </c:dPt>
          <c:cat>
            <c:strRef>
              <c:f>'Wärme ausgewählte Liegenschafte'!$A$8:$A$28</c:f>
              <c:strCache>
                <c:ptCount val="21"/>
                <c:pt idx="0">
                  <c:v>Takustr. 3</c:v>
                </c:pt>
                <c:pt idx="1">
                  <c:v>Fabeckstr. 34-36</c:v>
                </c:pt>
                <c:pt idx="2">
                  <c:v>Arnimallee 14</c:v>
                </c:pt>
                <c:pt idx="3">
                  <c:v>Garystr. 35-39 (inkl. Ihne 26 &amp; 28)</c:v>
                </c:pt>
                <c:pt idx="4">
                  <c:v>Silberlaube</c:v>
                </c:pt>
                <c:pt idx="5">
                  <c:v>Koserstraße 20</c:v>
                </c:pt>
                <c:pt idx="6">
                  <c:v>Rostlaube</c:v>
                </c:pt>
                <c:pt idx="7">
                  <c:v>Königin-Luise-Str. 12-16</c:v>
                </c:pt>
                <c:pt idx="8">
                  <c:v>Königin-Luise-Str. 2+4</c:v>
                </c:pt>
                <c:pt idx="9">
                  <c:v>Takustr. 6-8</c:v>
                </c:pt>
                <c:pt idx="10">
                  <c:v>Thielallee 63</c:v>
                </c:pt>
                <c:pt idx="11">
                  <c:v>Garystr. 21</c:v>
                </c:pt>
                <c:pt idx="12">
                  <c:v>Königin-Luise-Str. 1-3</c:v>
                </c:pt>
                <c:pt idx="13">
                  <c:v>Rüdesheimer Str. 54-56</c:v>
                </c:pt>
                <c:pt idx="14">
                  <c:v>Garystr. 55 &amp; Ihnestr. 21</c:v>
                </c:pt>
                <c:pt idx="15">
                  <c:v>Lansstr. 7</c:v>
                </c:pt>
                <c:pt idx="16">
                  <c:v>Boltzmannstr. 3</c:v>
                </c:pt>
                <c:pt idx="17">
                  <c:v>Van't-Hoff-Str. 8</c:v>
                </c:pt>
                <c:pt idx="18">
                  <c:v>Altensteinstr. 6</c:v>
                </c:pt>
                <c:pt idx="19">
                  <c:v>Takustr. 9</c:v>
                </c:pt>
                <c:pt idx="20">
                  <c:v>Arnimallee 3</c:v>
                </c:pt>
              </c:strCache>
            </c:strRef>
          </c:cat>
          <c:val>
            <c:numRef>
              <c:f>'Wärme ausgewählte Liegenschafte'!$J$8:$J$28</c:f>
              <c:numCache>
                <c:formatCode>0</c:formatCode>
                <c:ptCount val="21"/>
                <c:pt idx="0">
                  <c:v>5691.0879999999997</c:v>
                </c:pt>
                <c:pt idx="1">
                  <c:v>5011.2030000000004</c:v>
                </c:pt>
                <c:pt idx="2">
                  <c:v>3239.1819999999998</c:v>
                </c:pt>
                <c:pt idx="3">
                  <c:v>2545.7739999999999</c:v>
                </c:pt>
                <c:pt idx="4">
                  <c:v>3181.9969999999998</c:v>
                </c:pt>
                <c:pt idx="5">
                  <c:v>2851.0419999999999</c:v>
                </c:pt>
                <c:pt idx="6">
                  <c:v>2046.357</c:v>
                </c:pt>
                <c:pt idx="7">
                  <c:v>2792.9479999999999</c:v>
                </c:pt>
                <c:pt idx="8">
                  <c:v>1701.7049999999999</c:v>
                </c:pt>
                <c:pt idx="9">
                  <c:v>1559.8989999999999</c:v>
                </c:pt>
                <c:pt idx="10">
                  <c:v>986.36900000000003</c:v>
                </c:pt>
                <c:pt idx="11">
                  <c:v>833.20600000000002</c:v>
                </c:pt>
                <c:pt idx="12">
                  <c:v>740.58199999999999</c:v>
                </c:pt>
                <c:pt idx="13">
                  <c:v>461.80799999999999</c:v>
                </c:pt>
                <c:pt idx="14">
                  <c:v>798.41800000000001</c:v>
                </c:pt>
                <c:pt idx="15">
                  <c:v>366.94600000000003</c:v>
                </c:pt>
                <c:pt idx="16">
                  <c:v>352.19299999999998</c:v>
                </c:pt>
                <c:pt idx="17">
                  <c:v>455.35700000000003</c:v>
                </c:pt>
                <c:pt idx="18">
                  <c:v>492.488</c:v>
                </c:pt>
                <c:pt idx="19">
                  <c:v>325.88499999999999</c:v>
                </c:pt>
                <c:pt idx="20">
                  <c:v>173.923</c:v>
                </c:pt>
              </c:numCache>
            </c:numRef>
          </c:val>
        </c:ser>
        <c:dLbls>
          <c:showLegendKey val="0"/>
          <c:showVal val="0"/>
          <c:showCatName val="0"/>
          <c:showSerName val="0"/>
          <c:showPercent val="0"/>
          <c:showBubbleSize val="0"/>
        </c:dLbls>
        <c:gapWidth val="126"/>
        <c:axId val="131031472"/>
        <c:axId val="131031864"/>
      </c:barChart>
      <c:scatterChart>
        <c:scatterStyle val="lineMarker"/>
        <c:varyColors val="0"/>
        <c:ser>
          <c:idx val="1"/>
          <c:order val="1"/>
          <c:spPr>
            <a:ln w="28575">
              <a:noFill/>
            </a:ln>
            <a:effectLst>
              <a:outerShdw blurRad="50800" dist="38100" dir="2700000" algn="tl" rotWithShape="0">
                <a:prstClr val="black">
                  <a:alpha val="40000"/>
                </a:prstClr>
              </a:outerShdw>
            </a:effectLst>
          </c:spPr>
          <c:marker>
            <c:symbol val="none"/>
          </c:marker>
          <c:dLbls>
            <c:spPr>
              <a:solidFill>
                <a:schemeClr val="tx1">
                  <a:lumMod val="65000"/>
                  <a:lumOff val="35000"/>
                </a:schemeClr>
              </a:solidFill>
              <a:ln w="19050" cap="rnd" cmpd="sng">
                <a:noFill/>
              </a:ln>
              <a:effectLst>
                <a:outerShdw blurRad="50800" dist="38100" dir="2700000" algn="tl" rotWithShape="0">
                  <a:prstClr val="black">
                    <a:alpha val="40000"/>
                  </a:prstClr>
                </a:outerShdw>
              </a:effectLst>
            </c:spPr>
            <c:txPr>
              <a:bodyPr/>
              <a:lstStyle/>
              <a:p>
                <a:pPr>
                  <a:defRPr sz="900" b="1">
                    <a:solidFill>
                      <a:schemeClr val="bg1"/>
                    </a:solidFill>
                    <a:latin typeface="Candara" panose="020E0502030303020204"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yVal>
            <c:numRef>
              <c:f>'Wärme ausgewählte Liegenschafte'!$K$8:$K$28</c:f>
              <c:numCache>
                <c:formatCode>0</c:formatCode>
                <c:ptCount val="21"/>
                <c:pt idx="0">
                  <c:v>241.20912096295669</c:v>
                </c:pt>
                <c:pt idx="1">
                  <c:v>377.69091046126016</c:v>
                </c:pt>
                <c:pt idx="2">
                  <c:v>121.83788460091777</c:v>
                </c:pt>
                <c:pt idx="3">
                  <c:v>111.97598416538376</c:v>
                </c:pt>
                <c:pt idx="4">
                  <c:v>99.946508779093506</c:v>
                </c:pt>
                <c:pt idx="5">
                  <c:v>154.12704076116336</c:v>
                </c:pt>
                <c:pt idx="6">
                  <c:v>47.698405668733393</c:v>
                </c:pt>
                <c:pt idx="7">
                  <c:v>273.44311728999412</c:v>
                </c:pt>
                <c:pt idx="8">
                  <c:v>178.33839865856214</c:v>
                </c:pt>
                <c:pt idx="9">
                  <c:v>318.60682189542484</c:v>
                </c:pt>
                <c:pt idx="10">
                  <c:v>220.91131019036953</c:v>
                </c:pt>
                <c:pt idx="11">
                  <c:v>89.466981638569735</c:v>
                </c:pt>
                <c:pt idx="12">
                  <c:v>127.26963395772469</c:v>
                </c:pt>
                <c:pt idx="13">
                  <c:v>109.77133349179938</c:v>
                </c:pt>
                <c:pt idx="14">
                  <c:v>71.300053580996604</c:v>
                </c:pt>
                <c:pt idx="15">
                  <c:v>80.860731599823708</c:v>
                </c:pt>
                <c:pt idx="16">
                  <c:v>74.902807316035734</c:v>
                </c:pt>
                <c:pt idx="17">
                  <c:v>44.638466816978728</c:v>
                </c:pt>
                <c:pt idx="18">
                  <c:v>208.32825719120135</c:v>
                </c:pt>
                <c:pt idx="19">
                  <c:v>63.78645527500489</c:v>
                </c:pt>
                <c:pt idx="20">
                  <c:v>71.076011442582754</c:v>
                </c:pt>
              </c:numCache>
            </c:numRef>
          </c:yVal>
          <c:smooth val="0"/>
        </c:ser>
        <c:dLbls>
          <c:showLegendKey val="0"/>
          <c:showVal val="0"/>
          <c:showCatName val="0"/>
          <c:showSerName val="0"/>
          <c:showPercent val="0"/>
          <c:showBubbleSize val="0"/>
        </c:dLbls>
        <c:axId val="131032648"/>
        <c:axId val="131032256"/>
      </c:scatterChart>
      <c:catAx>
        <c:axId val="131031472"/>
        <c:scaling>
          <c:orientation val="minMax"/>
        </c:scaling>
        <c:delete val="0"/>
        <c:axPos val="b"/>
        <c:numFmt formatCode="General" sourceLinked="0"/>
        <c:majorTickMark val="none"/>
        <c:minorTickMark val="none"/>
        <c:tickLblPos val="nextTo"/>
        <c:txPr>
          <a:bodyPr/>
          <a:lstStyle/>
          <a:p>
            <a:pPr>
              <a:defRPr>
                <a:latin typeface="Candara" panose="020E0502030303020204" pitchFamily="34" charset="0"/>
              </a:defRPr>
            </a:pPr>
            <a:endParaRPr lang="de-DE"/>
          </a:p>
        </c:txPr>
        <c:crossAx val="131031864"/>
        <c:crosses val="autoZero"/>
        <c:auto val="1"/>
        <c:lblAlgn val="ctr"/>
        <c:lblOffset val="100"/>
        <c:noMultiLvlLbl val="0"/>
      </c:catAx>
      <c:valAx>
        <c:axId val="131031864"/>
        <c:scaling>
          <c:orientation val="minMax"/>
        </c:scaling>
        <c:delete val="0"/>
        <c:axPos val="l"/>
        <c:majorGridlines>
          <c:spPr>
            <a:ln>
              <a:prstDash val="sysDot"/>
            </a:ln>
          </c:spPr>
        </c:majorGridlines>
        <c:title>
          <c:tx>
            <c:rich>
              <a:bodyPr/>
              <a:lstStyle/>
              <a:p>
                <a:pPr>
                  <a:defRPr>
                    <a:latin typeface="Candara" panose="020E0502030303020204" pitchFamily="34" charset="0"/>
                  </a:defRPr>
                </a:pPr>
                <a:r>
                  <a:rPr lang="de-DE">
                    <a:latin typeface="Candara" panose="020E0502030303020204" pitchFamily="34" charset="0"/>
                  </a:rPr>
                  <a:t>Heat consumtion </a:t>
                </a:r>
                <a:r>
                  <a:rPr lang="de-DE" baseline="0">
                    <a:latin typeface="Candara" panose="020E0502030303020204" pitchFamily="34" charset="0"/>
                  </a:rPr>
                  <a:t>in MWh</a:t>
                </a:r>
                <a:endParaRPr lang="de-DE">
                  <a:latin typeface="Candara" panose="020E0502030303020204" pitchFamily="34" charset="0"/>
                </a:endParaRPr>
              </a:p>
            </c:rich>
          </c:tx>
          <c:layout>
            <c:manualLayout>
              <c:xMode val="edge"/>
              <c:yMode val="edge"/>
              <c:x val="7.6540375047837736E-3"/>
              <c:y val="0.23329648053093416"/>
            </c:manualLayout>
          </c:layout>
          <c:overlay val="0"/>
        </c:title>
        <c:numFmt formatCode="0" sourceLinked="1"/>
        <c:majorTickMark val="out"/>
        <c:minorTickMark val="none"/>
        <c:tickLblPos val="nextTo"/>
        <c:spPr>
          <a:ln>
            <a:noFill/>
          </a:ln>
        </c:spPr>
        <c:txPr>
          <a:bodyPr/>
          <a:lstStyle/>
          <a:p>
            <a:pPr>
              <a:defRPr>
                <a:latin typeface="Candara" panose="020E0502030303020204" pitchFamily="34" charset="0"/>
              </a:defRPr>
            </a:pPr>
            <a:endParaRPr lang="de-DE"/>
          </a:p>
        </c:txPr>
        <c:crossAx val="131031472"/>
        <c:crosses val="autoZero"/>
        <c:crossBetween val="between"/>
      </c:valAx>
      <c:valAx>
        <c:axId val="131032256"/>
        <c:scaling>
          <c:orientation val="minMax"/>
          <c:max val="400"/>
        </c:scaling>
        <c:delete val="0"/>
        <c:axPos val="r"/>
        <c:numFmt formatCode="0" sourceLinked="1"/>
        <c:majorTickMark val="out"/>
        <c:minorTickMark val="none"/>
        <c:tickLblPos val="nextTo"/>
        <c:spPr>
          <a:ln>
            <a:noFill/>
          </a:ln>
        </c:spPr>
        <c:crossAx val="131032648"/>
        <c:crosses val="max"/>
        <c:crossBetween val="midCat"/>
      </c:valAx>
      <c:valAx>
        <c:axId val="131032648"/>
        <c:scaling>
          <c:orientation val="minMax"/>
        </c:scaling>
        <c:delete val="1"/>
        <c:axPos val="b"/>
        <c:majorTickMark val="out"/>
        <c:minorTickMark val="none"/>
        <c:tickLblPos val="nextTo"/>
        <c:crossAx val="131032256"/>
        <c:crosses val="autoZero"/>
        <c:crossBetween val="midCat"/>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 y="2"/>
            <a:ext cx="2890137" cy="495793"/>
          </a:xfrm>
          <a:prstGeom prst="rect">
            <a:avLst/>
          </a:prstGeom>
          <a:noFill/>
          <a:ln w="9525">
            <a:noFill/>
            <a:miter lim="800000"/>
            <a:headEnd/>
            <a:tailEnd/>
          </a:ln>
          <a:effectLst/>
        </p:spPr>
        <p:txBody>
          <a:bodyPr vert="horz" wrap="none" lIns="91120" tIns="45559" rIns="91120" bIns="45559" numCol="1" anchor="t" anchorCtr="0" compatLnSpc="1">
            <a:prstTxWarp prst="textNoShape">
              <a:avLst/>
            </a:prstTxWarp>
          </a:bodyPr>
          <a:lstStyle>
            <a:lvl1pPr defTabSz="911357" eaLnBrk="1" hangingPunct="1">
              <a:defRPr sz="1200">
                <a:solidFill>
                  <a:srgbClr val="00245B"/>
                </a:solidFill>
                <a:latin typeface="Verdana" pitchFamily="34" charset="0"/>
              </a:defRPr>
            </a:lvl1pPr>
          </a:lstStyle>
          <a:p>
            <a:pPr>
              <a:defRPr/>
            </a:pPr>
            <a:endParaRPr lang="de-DE"/>
          </a:p>
        </p:txBody>
      </p:sp>
      <p:sp>
        <p:nvSpPr>
          <p:cNvPr id="50179" name="Rectangle 3"/>
          <p:cNvSpPr>
            <a:spLocks noGrp="1" noChangeArrowheads="1"/>
          </p:cNvSpPr>
          <p:nvPr>
            <p:ph type="dt" sz="quarter" idx="1"/>
          </p:nvPr>
        </p:nvSpPr>
        <p:spPr bwMode="auto">
          <a:xfrm>
            <a:off x="3778953" y="2"/>
            <a:ext cx="2890137" cy="495793"/>
          </a:xfrm>
          <a:prstGeom prst="rect">
            <a:avLst/>
          </a:prstGeom>
          <a:noFill/>
          <a:ln w="9525">
            <a:noFill/>
            <a:miter lim="800000"/>
            <a:headEnd/>
            <a:tailEnd/>
          </a:ln>
          <a:effectLst/>
        </p:spPr>
        <p:txBody>
          <a:bodyPr vert="horz" wrap="none" lIns="91120" tIns="45559" rIns="91120" bIns="45559" numCol="1" anchor="t" anchorCtr="0" compatLnSpc="1">
            <a:prstTxWarp prst="textNoShape">
              <a:avLst/>
            </a:prstTxWarp>
          </a:bodyPr>
          <a:lstStyle>
            <a:lvl1pPr algn="r" defTabSz="911357" eaLnBrk="1" hangingPunct="1">
              <a:defRPr sz="1200">
                <a:solidFill>
                  <a:srgbClr val="00245B"/>
                </a:solidFill>
                <a:latin typeface="Verdana" pitchFamily="34" charset="0"/>
              </a:defRPr>
            </a:lvl1pPr>
          </a:lstStyle>
          <a:p>
            <a:pPr>
              <a:defRPr/>
            </a:pPr>
            <a:endParaRPr lang="de-DE"/>
          </a:p>
        </p:txBody>
      </p:sp>
      <p:sp>
        <p:nvSpPr>
          <p:cNvPr id="50180" name="Rectangle 4"/>
          <p:cNvSpPr>
            <a:spLocks noGrp="1" noChangeArrowheads="1"/>
          </p:cNvSpPr>
          <p:nvPr>
            <p:ph type="ftr" sz="quarter" idx="2"/>
          </p:nvPr>
        </p:nvSpPr>
        <p:spPr bwMode="auto">
          <a:xfrm>
            <a:off x="1" y="9430847"/>
            <a:ext cx="2890137" cy="495793"/>
          </a:xfrm>
          <a:prstGeom prst="rect">
            <a:avLst/>
          </a:prstGeom>
          <a:noFill/>
          <a:ln w="9525">
            <a:noFill/>
            <a:miter lim="800000"/>
            <a:headEnd/>
            <a:tailEnd/>
          </a:ln>
          <a:effectLst/>
        </p:spPr>
        <p:txBody>
          <a:bodyPr vert="horz" wrap="none" lIns="91120" tIns="45559" rIns="91120" bIns="45559" numCol="1" anchor="b" anchorCtr="0" compatLnSpc="1">
            <a:prstTxWarp prst="textNoShape">
              <a:avLst/>
            </a:prstTxWarp>
          </a:bodyPr>
          <a:lstStyle>
            <a:lvl1pPr defTabSz="911357" eaLnBrk="1" hangingPunct="1">
              <a:defRPr sz="1200">
                <a:solidFill>
                  <a:srgbClr val="00245B"/>
                </a:solidFill>
                <a:latin typeface="Verdana" pitchFamily="34" charset="0"/>
              </a:defRPr>
            </a:lvl1pPr>
          </a:lstStyle>
          <a:p>
            <a:pPr>
              <a:defRPr/>
            </a:pPr>
            <a:endParaRPr lang="de-DE"/>
          </a:p>
        </p:txBody>
      </p:sp>
      <p:sp>
        <p:nvSpPr>
          <p:cNvPr id="50181" name="Rectangle 5"/>
          <p:cNvSpPr>
            <a:spLocks noGrp="1" noChangeArrowheads="1"/>
          </p:cNvSpPr>
          <p:nvPr>
            <p:ph type="sldNum" sz="quarter" idx="3"/>
          </p:nvPr>
        </p:nvSpPr>
        <p:spPr bwMode="auto">
          <a:xfrm>
            <a:off x="3778953" y="9430847"/>
            <a:ext cx="2890137" cy="495793"/>
          </a:xfrm>
          <a:prstGeom prst="rect">
            <a:avLst/>
          </a:prstGeom>
          <a:noFill/>
          <a:ln w="9525">
            <a:noFill/>
            <a:miter lim="800000"/>
            <a:headEnd/>
            <a:tailEnd/>
          </a:ln>
          <a:effectLst/>
        </p:spPr>
        <p:txBody>
          <a:bodyPr vert="horz" wrap="none" lIns="91120" tIns="45559" rIns="91120" bIns="45559" numCol="1" anchor="b" anchorCtr="0" compatLnSpc="1">
            <a:prstTxWarp prst="textNoShape">
              <a:avLst/>
            </a:prstTxWarp>
          </a:bodyPr>
          <a:lstStyle>
            <a:lvl1pPr algn="r" defTabSz="911357" eaLnBrk="1" hangingPunct="1">
              <a:defRPr sz="1200">
                <a:solidFill>
                  <a:srgbClr val="00245B"/>
                </a:solidFill>
                <a:latin typeface="Verdana" pitchFamily="34" charset="0"/>
              </a:defRPr>
            </a:lvl1pPr>
          </a:lstStyle>
          <a:p>
            <a:pPr>
              <a:defRPr/>
            </a:pPr>
            <a:fld id="{4386300B-C214-4045-B513-2B6B1E748226}" type="slidenum">
              <a:rPr lang="de-DE"/>
              <a:pPr>
                <a:defRPr/>
              </a:pPr>
              <a:t>‹Nr.›</a:t>
            </a:fld>
            <a:endParaRPr lang="de-DE"/>
          </a:p>
        </p:txBody>
      </p:sp>
    </p:spTree>
    <p:extLst>
      <p:ext uri="{BB962C8B-B14F-4D97-AF65-F5344CB8AC3E}">
        <p14:creationId xmlns:p14="http://schemas.microsoft.com/office/powerpoint/2010/main" val="1538905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2"/>
            <a:ext cx="2890137" cy="495793"/>
          </a:xfrm>
          <a:prstGeom prst="rect">
            <a:avLst/>
          </a:prstGeom>
          <a:noFill/>
          <a:ln w="9525">
            <a:noFill/>
            <a:miter lim="800000"/>
            <a:headEnd/>
            <a:tailEnd/>
          </a:ln>
          <a:effectLst/>
        </p:spPr>
        <p:txBody>
          <a:bodyPr vert="horz" wrap="square" lIns="91120" tIns="45559" rIns="91120" bIns="45559" numCol="1" anchor="t" anchorCtr="0" compatLnSpc="1">
            <a:prstTxWarp prst="textNoShape">
              <a:avLst/>
            </a:prstTxWarp>
          </a:bodyPr>
          <a:lstStyle>
            <a:lvl1pPr defTabSz="911357" eaLnBrk="1" hangingPunct="1">
              <a:defRPr sz="1200">
                <a:latin typeface="Verdana" pitchFamily="34" charset="0"/>
              </a:defRPr>
            </a:lvl1pPr>
          </a:lstStyle>
          <a:p>
            <a:pPr>
              <a:defRPr/>
            </a:pPr>
            <a:endParaRPr lang="de-DE"/>
          </a:p>
        </p:txBody>
      </p:sp>
      <p:sp>
        <p:nvSpPr>
          <p:cNvPr id="34819" name="Rectangle 3"/>
          <p:cNvSpPr>
            <a:spLocks noGrp="1" noChangeArrowheads="1"/>
          </p:cNvSpPr>
          <p:nvPr>
            <p:ph type="dt" idx="1"/>
          </p:nvPr>
        </p:nvSpPr>
        <p:spPr bwMode="auto">
          <a:xfrm>
            <a:off x="3778953" y="2"/>
            <a:ext cx="2890137" cy="495793"/>
          </a:xfrm>
          <a:prstGeom prst="rect">
            <a:avLst/>
          </a:prstGeom>
          <a:noFill/>
          <a:ln w="9525">
            <a:noFill/>
            <a:miter lim="800000"/>
            <a:headEnd/>
            <a:tailEnd/>
          </a:ln>
          <a:effectLst/>
        </p:spPr>
        <p:txBody>
          <a:bodyPr vert="horz" wrap="square" lIns="91120" tIns="45559" rIns="91120" bIns="45559" numCol="1" anchor="t" anchorCtr="0" compatLnSpc="1">
            <a:prstTxWarp prst="textNoShape">
              <a:avLst/>
            </a:prstTxWarp>
          </a:bodyPr>
          <a:lstStyle>
            <a:lvl1pPr algn="r" defTabSz="911357" eaLnBrk="1" hangingPunct="1">
              <a:defRPr sz="1200">
                <a:latin typeface="Verdana" pitchFamily="34" charset="0"/>
              </a:defRPr>
            </a:lvl1pPr>
          </a:lstStyle>
          <a:p>
            <a:pPr>
              <a:defRPr/>
            </a:pPr>
            <a:endParaRPr lang="de-DE"/>
          </a:p>
        </p:txBody>
      </p:sp>
      <p:sp>
        <p:nvSpPr>
          <p:cNvPr id="12292" name="Rectangle 4"/>
          <p:cNvSpPr>
            <a:spLocks noGrp="1" noRot="1" noChangeAspect="1" noChangeArrowheads="1" noTextEdit="1"/>
          </p:cNvSpPr>
          <p:nvPr>
            <p:ph type="sldImg" idx="2"/>
          </p:nvPr>
        </p:nvSpPr>
        <p:spPr bwMode="auto">
          <a:xfrm>
            <a:off x="855663" y="746125"/>
            <a:ext cx="4959350" cy="3719513"/>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888814" y="4714653"/>
            <a:ext cx="4891460" cy="4466756"/>
          </a:xfrm>
          <a:prstGeom prst="rect">
            <a:avLst/>
          </a:prstGeom>
          <a:noFill/>
          <a:ln w="9525">
            <a:noFill/>
            <a:miter lim="800000"/>
            <a:headEnd/>
            <a:tailEnd/>
          </a:ln>
          <a:effectLst/>
        </p:spPr>
        <p:txBody>
          <a:bodyPr vert="horz" wrap="square" lIns="91120" tIns="45559" rIns="91120" bIns="45559"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4822" name="Rectangle 6"/>
          <p:cNvSpPr>
            <a:spLocks noGrp="1" noChangeArrowheads="1"/>
          </p:cNvSpPr>
          <p:nvPr>
            <p:ph type="ftr" sz="quarter" idx="4"/>
          </p:nvPr>
        </p:nvSpPr>
        <p:spPr bwMode="auto">
          <a:xfrm>
            <a:off x="1" y="9430847"/>
            <a:ext cx="2890137" cy="495793"/>
          </a:xfrm>
          <a:prstGeom prst="rect">
            <a:avLst/>
          </a:prstGeom>
          <a:noFill/>
          <a:ln w="9525">
            <a:noFill/>
            <a:miter lim="800000"/>
            <a:headEnd/>
            <a:tailEnd/>
          </a:ln>
          <a:effectLst/>
        </p:spPr>
        <p:txBody>
          <a:bodyPr vert="horz" wrap="square" lIns="91120" tIns="45559" rIns="91120" bIns="45559" numCol="1" anchor="b" anchorCtr="0" compatLnSpc="1">
            <a:prstTxWarp prst="textNoShape">
              <a:avLst/>
            </a:prstTxWarp>
          </a:bodyPr>
          <a:lstStyle>
            <a:lvl1pPr defTabSz="911357" eaLnBrk="1" hangingPunct="1">
              <a:defRPr sz="1200">
                <a:latin typeface="Times New Roman" pitchFamily="18" charset="0"/>
              </a:defRPr>
            </a:lvl1pPr>
          </a:lstStyle>
          <a:p>
            <a:pPr>
              <a:defRPr/>
            </a:pPr>
            <a:endParaRPr lang="de-DE"/>
          </a:p>
        </p:txBody>
      </p:sp>
      <p:sp>
        <p:nvSpPr>
          <p:cNvPr id="34823" name="Rectangle 7"/>
          <p:cNvSpPr>
            <a:spLocks noGrp="1" noChangeArrowheads="1"/>
          </p:cNvSpPr>
          <p:nvPr>
            <p:ph type="sldNum" sz="quarter" idx="5"/>
          </p:nvPr>
        </p:nvSpPr>
        <p:spPr bwMode="auto">
          <a:xfrm>
            <a:off x="3778953" y="9430847"/>
            <a:ext cx="2890137" cy="495793"/>
          </a:xfrm>
          <a:prstGeom prst="rect">
            <a:avLst/>
          </a:prstGeom>
          <a:noFill/>
          <a:ln w="9525">
            <a:noFill/>
            <a:miter lim="800000"/>
            <a:headEnd/>
            <a:tailEnd/>
          </a:ln>
          <a:effectLst/>
        </p:spPr>
        <p:txBody>
          <a:bodyPr vert="horz" wrap="square" lIns="91120" tIns="45559" rIns="91120" bIns="45559" numCol="1" anchor="b" anchorCtr="0" compatLnSpc="1">
            <a:prstTxWarp prst="textNoShape">
              <a:avLst/>
            </a:prstTxWarp>
          </a:bodyPr>
          <a:lstStyle>
            <a:lvl1pPr algn="r" defTabSz="911357" eaLnBrk="1" hangingPunct="1">
              <a:defRPr sz="1200">
                <a:latin typeface="Times New Roman" pitchFamily="18" charset="0"/>
              </a:defRPr>
            </a:lvl1pPr>
          </a:lstStyle>
          <a:p>
            <a:pPr>
              <a:defRPr/>
            </a:pPr>
            <a:fld id="{FABCA902-51D0-4602-B06E-7B2FCFF5FAD7}" type="slidenum">
              <a:rPr lang="de-DE"/>
              <a:pPr>
                <a:defRPr/>
              </a:pPr>
              <a:t>‹Nr.›</a:t>
            </a:fld>
            <a:endParaRPr lang="de-DE"/>
          </a:p>
        </p:txBody>
      </p:sp>
    </p:spTree>
    <p:extLst>
      <p:ext uri="{BB962C8B-B14F-4D97-AF65-F5344CB8AC3E}">
        <p14:creationId xmlns:p14="http://schemas.microsoft.com/office/powerpoint/2010/main" val="2696497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Welcome to the campus walking tour</a:t>
            </a:r>
            <a:r>
              <a:rPr lang="en-GB" noProof="0" smtClean="0"/>
              <a:t>. Before we start, </a:t>
            </a:r>
            <a:r>
              <a:rPr lang="en-GB" baseline="0" noProof="0" smtClean="0"/>
              <a:t>I </a:t>
            </a:r>
            <a:r>
              <a:rPr lang="en-GB" baseline="0" noProof="0" dirty="0" smtClean="0"/>
              <a:t>want to give </a:t>
            </a:r>
            <a:r>
              <a:rPr lang="en-GB" baseline="0" noProof="0" smtClean="0"/>
              <a:t>you some </a:t>
            </a:r>
            <a:r>
              <a:rPr lang="en-GB" baseline="0" noProof="0" dirty="0" smtClean="0"/>
              <a:t>basic information about the campus, the dimension of energy consumption and the main instruments of our sustainability management. </a:t>
            </a:r>
            <a:endParaRPr lang="en-GB" noProof="0"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1</a:t>
            </a:fld>
            <a:endParaRPr lang="de-DE"/>
          </a:p>
        </p:txBody>
      </p:sp>
    </p:spTree>
    <p:extLst>
      <p:ext uri="{BB962C8B-B14F-4D97-AF65-F5344CB8AC3E}">
        <p14:creationId xmlns:p14="http://schemas.microsoft.com/office/powerpoint/2010/main" val="415577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Now, we are coming to our campus tour</a:t>
            </a:r>
            <a:r>
              <a:rPr lang="en-GB" baseline="0" dirty="0" smtClean="0"/>
              <a:t>. We want to go onto the roof of this building with you where you can see one of the photovoltaic plants and have a great view over the campus. We will take a brief view into The Brain – the philological library. You will get information about the history of this building and we make a side trip to our new building where the architect and the planner will answer </a:t>
            </a:r>
            <a:r>
              <a:rPr lang="en-GB" baseline="0" smtClean="0"/>
              <a:t>our questions.  </a:t>
            </a:r>
            <a:endParaRPr lang="en-GB" baseline="0" dirty="0" smtClean="0"/>
          </a:p>
          <a:p>
            <a:r>
              <a:rPr lang="en-GB" baseline="0" dirty="0" smtClean="0"/>
              <a:t>Please split into two/three groups of maximum 25 people. One group will start with the new building. One with the PV.</a:t>
            </a:r>
          </a:p>
          <a:p>
            <a:r>
              <a:rPr lang="en-GB" baseline="0" dirty="0" smtClean="0"/>
              <a:t>Because of the large number of participants we offer a third tour. There you hear something about the sustainability efforts of the </a:t>
            </a:r>
            <a:r>
              <a:rPr lang="en-GB" baseline="0" dirty="0" err="1" smtClean="0"/>
              <a:t>Studentenwerk</a:t>
            </a:r>
            <a:r>
              <a:rPr lang="en-GB" baseline="0" dirty="0" smtClean="0"/>
              <a:t>. </a:t>
            </a:r>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10</a:t>
            </a:fld>
            <a:endParaRPr lang="de-DE"/>
          </a:p>
        </p:txBody>
      </p:sp>
    </p:spTree>
    <p:extLst>
      <p:ext uri="{BB962C8B-B14F-4D97-AF65-F5344CB8AC3E}">
        <p14:creationId xmlns:p14="http://schemas.microsoft.com/office/powerpoint/2010/main" val="341704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11</a:t>
            </a:fld>
            <a:endParaRPr lang="de-DE"/>
          </a:p>
        </p:txBody>
      </p:sp>
    </p:spTree>
    <p:extLst>
      <p:ext uri="{BB962C8B-B14F-4D97-AF65-F5344CB8AC3E}">
        <p14:creationId xmlns:p14="http://schemas.microsoft.com/office/powerpoint/2010/main" val="316911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12</a:t>
            </a:fld>
            <a:endParaRPr lang="de-DE"/>
          </a:p>
        </p:txBody>
      </p:sp>
    </p:spTree>
    <p:extLst>
      <p:ext uri="{BB962C8B-B14F-4D97-AF65-F5344CB8AC3E}">
        <p14:creationId xmlns:p14="http://schemas.microsoft.com/office/powerpoint/2010/main" val="4006122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Here we throw</a:t>
            </a:r>
            <a:r>
              <a:rPr lang="en-US" baseline="0" noProof="0" dirty="0" smtClean="0"/>
              <a:t> a glance on </a:t>
            </a:r>
            <a:r>
              <a:rPr lang="en-US" noProof="0" dirty="0" smtClean="0"/>
              <a:t>the primary energy input of the university. This shows</a:t>
            </a:r>
            <a:r>
              <a:rPr lang="en-US" baseline="0" noProof="0" dirty="0" smtClean="0"/>
              <a:t> other proportion of the savings. Here we have a </a:t>
            </a:r>
            <a:r>
              <a:rPr lang="en-US" baseline="0" noProof="0" dirty="0" err="1" smtClean="0"/>
              <a:t>percental</a:t>
            </a:r>
            <a:r>
              <a:rPr lang="en-US" baseline="0" noProof="0" dirty="0" smtClean="0"/>
              <a:t> decline of over 30%. That’s because of the high … of the power production. </a:t>
            </a:r>
          </a:p>
          <a:p>
            <a:endParaRPr lang="en-US" b="1" baseline="0" noProof="0" dirty="0" smtClean="0"/>
          </a:p>
          <a:p>
            <a:r>
              <a:rPr lang="en-US" b="1" baseline="0" noProof="0" dirty="0" smtClean="0"/>
              <a:t>TEXT…</a:t>
            </a:r>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13</a:t>
            </a:fld>
            <a:endParaRPr lang="de-DE"/>
          </a:p>
        </p:txBody>
      </p:sp>
    </p:spTree>
    <p:extLst>
      <p:ext uri="{BB962C8B-B14F-4D97-AF65-F5344CB8AC3E}">
        <p14:creationId xmlns:p14="http://schemas.microsoft.com/office/powerpoint/2010/main" val="207428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And</a:t>
            </a:r>
            <a:r>
              <a:rPr lang="en-US" baseline="0" noProof="0" dirty="0" smtClean="0"/>
              <a:t> </a:t>
            </a:r>
            <a:r>
              <a:rPr lang="en-US" noProof="0" dirty="0" smtClean="0"/>
              <a:t>here you</a:t>
            </a:r>
            <a:r>
              <a:rPr lang="en-US" baseline="0" noProof="0" dirty="0" smtClean="0"/>
              <a:t> see our CO2-balance. We are emitting nearly 15.000 tons less CO2 inclusive the area growth and over 16.000 except it. </a:t>
            </a:r>
          </a:p>
          <a:p>
            <a:endParaRPr lang="en-US" b="1" baseline="0" noProof="0" dirty="0" smtClean="0"/>
          </a:p>
          <a:p>
            <a:r>
              <a:rPr lang="en-US" b="1" baseline="0" noProof="0" dirty="0" smtClean="0"/>
              <a:t>TEXT …</a:t>
            </a:r>
            <a:endParaRPr lang="en-US" b="1" noProof="0"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14</a:t>
            </a:fld>
            <a:endParaRPr lang="de-DE"/>
          </a:p>
        </p:txBody>
      </p:sp>
    </p:spTree>
    <p:extLst>
      <p:ext uri="{BB962C8B-B14F-4D97-AF65-F5344CB8AC3E}">
        <p14:creationId xmlns:p14="http://schemas.microsoft.com/office/powerpoint/2010/main" val="1412132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15</a:t>
            </a:fld>
            <a:endParaRPr lang="de-DE"/>
          </a:p>
        </p:txBody>
      </p:sp>
    </p:spTree>
    <p:extLst>
      <p:ext uri="{BB962C8B-B14F-4D97-AF65-F5344CB8AC3E}">
        <p14:creationId xmlns:p14="http://schemas.microsoft.com/office/powerpoint/2010/main" val="205488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2</a:t>
            </a:fld>
            <a:endParaRPr lang="de-DE"/>
          </a:p>
        </p:txBody>
      </p:sp>
    </p:spTree>
    <p:extLst>
      <p:ext uri="{BB962C8B-B14F-4D97-AF65-F5344CB8AC3E}">
        <p14:creationId xmlns:p14="http://schemas.microsoft.com/office/powerpoint/2010/main" val="426571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We start </a:t>
            </a:r>
            <a:r>
              <a:rPr lang="en-GB" noProof="0" dirty="0" smtClean="0"/>
              <a:t>with some key numbers about our university.</a:t>
            </a:r>
            <a:r>
              <a:rPr lang="en-GB" baseline="0" noProof="0" dirty="0" smtClean="0"/>
              <a:t> With 33,000 students and more than 5000 employees </a:t>
            </a:r>
            <a:r>
              <a:rPr lang="en-GB" baseline="0" noProof="0" dirty="0" err="1" smtClean="0"/>
              <a:t>Freie</a:t>
            </a:r>
            <a:r>
              <a:rPr lang="en-GB" baseline="0" noProof="0" dirty="0" smtClean="0"/>
              <a:t> </a:t>
            </a:r>
            <a:r>
              <a:rPr lang="en-GB" baseline="0" noProof="0" dirty="0" err="1" smtClean="0"/>
              <a:t>Univeristät</a:t>
            </a:r>
            <a:r>
              <a:rPr lang="en-GB" baseline="0" noProof="0" dirty="0" smtClean="0"/>
              <a:t> is the biggest university in Berlin and one of the 10 biggest in Germany. FU has a budget of 420 Million Euros including the third-funding funds of 124 Million Euro. It has 15 departments, schools and central institutes offering more than 160 study programmes in all disciplines except for engineering. </a:t>
            </a:r>
          </a:p>
          <a:p>
            <a:r>
              <a:rPr lang="en-GB" baseline="0" noProof="0" dirty="0" smtClean="0"/>
              <a:t>We currently have about 200 buildings with a total usage surface of 500,000 square meters on 3 campuses. At our 2 external campuses are the geo sciences and the veterinary medicine. Until 2013 we used additional buildings at </a:t>
            </a:r>
            <a:r>
              <a:rPr lang="en-GB" baseline="0" noProof="0" dirty="0" err="1" smtClean="0"/>
              <a:t>Humbold</a:t>
            </a:r>
            <a:r>
              <a:rPr lang="en-GB" baseline="0" noProof="0" dirty="0" smtClean="0"/>
              <a:t> </a:t>
            </a:r>
            <a:r>
              <a:rPr lang="en-GB" baseline="0" noProof="0" dirty="0" err="1" smtClean="0"/>
              <a:t>Universität</a:t>
            </a:r>
            <a:r>
              <a:rPr lang="en-GB" baseline="0" noProof="0" dirty="0" smtClean="0"/>
              <a:t> for the veterinaries, in 2014 they moved into a new highly engineered building on the external campus. </a:t>
            </a:r>
          </a:p>
          <a:p>
            <a:endParaRPr lang="en-GB" baseline="0" noProof="0" dirty="0" smtClean="0"/>
          </a:p>
          <a:p>
            <a:r>
              <a:rPr lang="en-GB" baseline="0" noProof="0" dirty="0" smtClean="0"/>
              <a:t>We have to pay over 13 Million Euro per year for electricity and heating, 1.3 million for water supply and nearly 400 thousand for disposals. This shows that energy must be the most important factor of our environmental management. </a:t>
            </a:r>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3</a:t>
            </a:fld>
            <a:endParaRPr lang="de-DE"/>
          </a:p>
        </p:txBody>
      </p:sp>
    </p:spTree>
    <p:extLst>
      <p:ext uri="{BB962C8B-B14F-4D97-AF65-F5344CB8AC3E}">
        <p14:creationId xmlns:p14="http://schemas.microsoft.com/office/powerpoint/2010/main" val="417892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Let‘s take</a:t>
            </a:r>
            <a:r>
              <a:rPr lang="en-GB" baseline="0" noProof="0" dirty="0" smtClean="0"/>
              <a:t> a short look on the university‘s energy balance. </a:t>
            </a:r>
            <a:endParaRPr lang="en-GB" noProof="0"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4</a:t>
            </a:fld>
            <a:endParaRPr lang="de-DE"/>
          </a:p>
        </p:txBody>
      </p:sp>
    </p:spTree>
    <p:extLst>
      <p:ext uri="{BB962C8B-B14F-4D97-AF65-F5344CB8AC3E}">
        <p14:creationId xmlns:p14="http://schemas.microsoft.com/office/powerpoint/2010/main" val="199586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This graph shows the university‘s energy procurement over the last 13 years. You can clearly see </a:t>
            </a:r>
            <a:r>
              <a:rPr lang="en-GB" baseline="0" noProof="0" dirty="0" smtClean="0"/>
              <a:t>the result of our energy efficiency activities. We have reduced the energy procurement by nearly 40 Million kWh </a:t>
            </a:r>
            <a:r>
              <a:rPr lang="en-GB" baseline="0" noProof="0" smtClean="0"/>
              <a:t>compared to </a:t>
            </a:r>
            <a:r>
              <a:rPr lang="en-GB" baseline="0" noProof="0" dirty="0" smtClean="0"/>
              <a:t>2000. This corresponds to a decrease of almost 24% including our two new big buildings – one of which you will see later. Without this area growth we even have a reduction of over 26</a:t>
            </a:r>
            <a:r>
              <a:rPr lang="en-GB" baseline="0" noProof="0" smtClean="0"/>
              <a:t>%. </a:t>
            </a:r>
          </a:p>
          <a:p>
            <a:endParaRPr lang="en-GB" baseline="0" noProof="0" dirty="0" smtClean="0"/>
          </a:p>
          <a:p>
            <a:r>
              <a:rPr lang="en-GB" baseline="0" noProof="0" smtClean="0"/>
              <a:t>Without energy </a:t>
            </a:r>
            <a:r>
              <a:rPr lang="en-GB" baseline="0" noProof="0" dirty="0" smtClean="0"/>
              <a:t>efficient measures the university’s energy costs would have been 3.5 Million Euro higher. </a:t>
            </a:r>
          </a:p>
          <a:p>
            <a:r>
              <a:rPr lang="en-GB" baseline="0" noProof="0" dirty="0" smtClean="0"/>
              <a:t>Until 2011 we had a reduction of energy consumption of yearly 3% on average. After this we came to a more difficult period with increasing energy use. Now we have reached a point where additional energy savings become more and more difficult. But last year we reached the level of 2011 again if we leave out our new buildings. We assume we can reduce our energy consumption by further 10 percent. </a:t>
            </a:r>
          </a:p>
          <a:p>
            <a:endParaRPr lang="en-GB" baseline="0" noProof="0" dirty="0" smtClean="0"/>
          </a:p>
          <a:p>
            <a:r>
              <a:rPr lang="en-GB" baseline="0" noProof="0" dirty="0" smtClean="0"/>
              <a:t>Mentionable is the reduction of heating oil by nearly 90%. In most buildings we convert the oil-heating systems to gas or district heating and could nearly trim back the whole oil consumption. This year we want to convert the last 10 oil supplied buildings. </a:t>
            </a:r>
          </a:p>
          <a:p>
            <a:r>
              <a:rPr lang="en-GB" baseline="0" noProof="0" dirty="0" smtClean="0"/>
              <a:t>The natural gas consumption increases since 2013 notably again. There is a simple explanation for this: In this year our first two block </a:t>
            </a:r>
            <a:r>
              <a:rPr lang="en-GB" baseline="0" noProof="0" smtClean="0"/>
              <a:t>heat and </a:t>
            </a:r>
            <a:r>
              <a:rPr lang="en-GB" baseline="0" noProof="0" dirty="0" smtClean="0"/>
              <a:t>power plants came on steam. They run with gas and produce heating and power for our two external campuses. With them we have a very efficient power supply. </a:t>
            </a:r>
          </a:p>
          <a:p>
            <a:r>
              <a:rPr lang="en-GB" baseline="0" noProof="0" dirty="0" smtClean="0"/>
              <a:t>In the thermal sector we saved more energy (more than one quarter) than in the power sector (only 15% reduction). Savings in the power sector are generally more difficult. On the one hand due to the very fragmented structure of electricity appliances. On the other hand because of the fast growing use of power in some sectors such as IT or cooling – particular in labs, greenhouses and data centres.</a:t>
            </a:r>
          </a:p>
          <a:p>
            <a:endParaRPr lang="en-GB" baseline="0" noProof="0" dirty="0" smtClean="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5</a:t>
            </a:fld>
            <a:endParaRPr lang="de-DE"/>
          </a:p>
        </p:txBody>
      </p:sp>
    </p:spTree>
    <p:extLst>
      <p:ext uri="{BB962C8B-B14F-4D97-AF65-F5344CB8AC3E}">
        <p14:creationId xmlns:p14="http://schemas.microsoft.com/office/powerpoint/2010/main" val="262727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Here you</a:t>
            </a:r>
            <a:r>
              <a:rPr lang="en-GB" baseline="0" noProof="0" dirty="0" smtClean="0"/>
              <a:t> see </a:t>
            </a:r>
            <a:r>
              <a:rPr lang="en-GB" noProof="0" dirty="0" smtClean="0"/>
              <a:t>an overview</a:t>
            </a:r>
            <a:r>
              <a:rPr lang="en-GB" baseline="0" noProof="0" dirty="0" smtClean="0"/>
              <a:t> of </a:t>
            </a:r>
            <a:r>
              <a:rPr lang="en-GB" noProof="0" dirty="0" smtClean="0"/>
              <a:t>the development of </a:t>
            </a:r>
            <a:r>
              <a:rPr lang="en-GB" noProof="0" smtClean="0"/>
              <a:t>the energy </a:t>
            </a:r>
            <a:r>
              <a:rPr lang="en-GB" noProof="0" dirty="0" smtClean="0"/>
              <a:t>prices of the university. </a:t>
            </a:r>
          </a:p>
          <a:p>
            <a:r>
              <a:rPr lang="en-GB" noProof="0" dirty="0" smtClean="0"/>
              <a:t>It</a:t>
            </a:r>
            <a:r>
              <a:rPr lang="en-GB" baseline="0" noProof="0" dirty="0" smtClean="0"/>
              <a:t> shows again the need to focus on the electricity consumption. L</a:t>
            </a:r>
            <a:r>
              <a:rPr lang="en-GB" noProof="0" dirty="0" smtClean="0"/>
              <a:t>ast year we paid over 19.4</a:t>
            </a:r>
            <a:r>
              <a:rPr lang="en-GB" baseline="0" noProof="0" dirty="0" smtClean="0"/>
              <a:t> cent per kWh for power. This is a cost increase of over 125% since 2003. Just the cost difference of 2.9 cent between 2012 and 2014 led to a cost increase of 1.2 million Euro for the university.</a:t>
            </a:r>
          </a:p>
          <a:p>
            <a:endParaRPr lang="en-GB" baseline="0" noProof="0" dirty="0" smtClean="0"/>
          </a:p>
          <a:p>
            <a:r>
              <a:rPr lang="en-GB" baseline="0" noProof="0" dirty="0" smtClean="0"/>
              <a:t>This year we see a small drop in prices. </a:t>
            </a:r>
          </a:p>
          <a:p>
            <a:endParaRPr lang="en-GB" noProof="0"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6</a:t>
            </a:fld>
            <a:endParaRPr lang="de-DE"/>
          </a:p>
        </p:txBody>
      </p:sp>
    </p:spTree>
    <p:extLst>
      <p:ext uri="{BB962C8B-B14F-4D97-AF65-F5344CB8AC3E}">
        <p14:creationId xmlns:p14="http://schemas.microsoft.com/office/powerpoint/2010/main" val="316793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16"/>
            <a:r>
              <a:rPr lang="en-GB" dirty="0" smtClean="0"/>
              <a:t>On the next slide I’ll show</a:t>
            </a:r>
            <a:r>
              <a:rPr lang="en-GB" baseline="0" dirty="0" smtClean="0"/>
              <a:t> you the key instruments of our sustainability management. </a:t>
            </a:r>
          </a:p>
          <a:p>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7</a:t>
            </a:fld>
            <a:endParaRPr lang="de-DE"/>
          </a:p>
        </p:txBody>
      </p:sp>
    </p:spTree>
    <p:extLst>
      <p:ext uri="{BB962C8B-B14F-4D97-AF65-F5344CB8AC3E}">
        <p14:creationId xmlns:p14="http://schemas.microsoft.com/office/powerpoint/2010/main" val="47768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dirty="0" smtClean="0"/>
              <a:t>The quality of </a:t>
            </a:r>
            <a:r>
              <a:rPr lang="en-GB" b="1" baseline="0" dirty="0" smtClean="0"/>
              <a:t>energy controlling </a:t>
            </a:r>
            <a:r>
              <a:rPr lang="en-GB" baseline="0" dirty="0" smtClean="0"/>
              <a:t>is the </a:t>
            </a:r>
            <a:r>
              <a:rPr lang="en-GB" i="0" baseline="0" smtClean="0"/>
              <a:t>foundation </a:t>
            </a:r>
            <a:r>
              <a:rPr lang="en-GB" baseline="0" smtClean="0"/>
              <a:t>for </a:t>
            </a:r>
            <a:r>
              <a:rPr lang="en-GB" baseline="0" dirty="0" smtClean="0"/>
              <a:t>successful energy management. Thus </a:t>
            </a:r>
            <a:r>
              <a:rPr lang="en-GB" i="0" baseline="0" smtClean="0"/>
              <a:t>our</a:t>
            </a:r>
            <a:r>
              <a:rPr lang="en-GB" baseline="0" smtClean="0"/>
              <a:t> first </a:t>
            </a:r>
            <a:r>
              <a:rPr lang="en-GB" baseline="0" dirty="0" smtClean="0"/>
              <a:t>action was to close metering gaps and to </a:t>
            </a:r>
            <a:r>
              <a:rPr lang="en-GB" i="0" baseline="0" smtClean="0"/>
              <a:t>introduce </a:t>
            </a:r>
            <a:r>
              <a:rPr lang="en-GB" baseline="0" smtClean="0"/>
              <a:t>an </a:t>
            </a:r>
            <a:r>
              <a:rPr lang="en-GB" baseline="0" dirty="0" smtClean="0"/>
              <a:t>energy database. Most meters </a:t>
            </a:r>
            <a:r>
              <a:rPr lang="en-GB" baseline="0" smtClean="0"/>
              <a:t>are read </a:t>
            </a:r>
            <a:r>
              <a:rPr lang="en-GB" baseline="0" dirty="0" smtClean="0"/>
              <a:t>monthly by our operational staff. In 2010 we started with an </a:t>
            </a:r>
            <a:r>
              <a:rPr lang="en-GB" baseline="0" dirty="0" err="1" smtClean="0"/>
              <a:t>onlinesystem</a:t>
            </a:r>
            <a:r>
              <a:rPr lang="en-GB" baseline="0" dirty="0" smtClean="0"/>
              <a:t> and began to install remote readable meters. This gives us the possibility to better understand the energy usage in the buildings, to see inconstancies and consumption increases faster and to analyse them deeper. The whole university will be integrated in the online system in the next year. </a:t>
            </a:r>
            <a:endParaRPr lang="en-GB" dirty="0" smtClean="0"/>
          </a:p>
          <a:p>
            <a:endParaRPr lang="en-GB" dirty="0" smtClean="0"/>
          </a:p>
          <a:p>
            <a:r>
              <a:rPr lang="en-GB" dirty="0" smtClean="0"/>
              <a:t>The second key factor are the </a:t>
            </a:r>
            <a:r>
              <a:rPr lang="en-GB" b="1" baseline="0" dirty="0" smtClean="0"/>
              <a:t>energy efficiency programmes </a:t>
            </a:r>
            <a:r>
              <a:rPr lang="en-GB" baseline="0" dirty="0" smtClean="0"/>
              <a:t>for our buildings. The main focus was on energy saving measures in the engineering sector, especially the modernisation of heating systems combined with new regulation technologies in the ventilation sector</a:t>
            </a:r>
            <a:r>
              <a:rPr lang="en-GB" baseline="0" smtClean="0"/>
              <a:t>. Furthermore </a:t>
            </a:r>
            <a:r>
              <a:rPr lang="en-GB" baseline="0" dirty="0" smtClean="0"/>
              <a:t>we insulated flat roofs and upper story ceilings. We spent 1.2 – 2 million Euros annually until </a:t>
            </a:r>
            <a:r>
              <a:rPr lang="en-GB" baseline="0" smtClean="0"/>
              <a:t>2011 </a:t>
            </a:r>
            <a:r>
              <a:rPr lang="en-GB" i="0" baseline="0" smtClean="0"/>
              <a:t>for this</a:t>
            </a:r>
            <a:r>
              <a:rPr lang="en-GB" baseline="0" smtClean="0"/>
              <a:t>. The </a:t>
            </a:r>
            <a:r>
              <a:rPr lang="en-GB" i="0" baseline="0" smtClean="0"/>
              <a:t>reductions in</a:t>
            </a:r>
            <a:r>
              <a:rPr lang="en-GB" baseline="0" smtClean="0"/>
              <a:t> heating were </a:t>
            </a:r>
            <a:r>
              <a:rPr lang="en-GB" baseline="0" dirty="0" smtClean="0"/>
              <a:t>between 15 and 50 percent – averaged at 33%. Today, 90% of the university’s building area is heated by modernised energy efficient heating systems.</a:t>
            </a:r>
          </a:p>
          <a:p>
            <a:endParaRPr lang="en-GB" baseline="0" dirty="0" smtClean="0"/>
          </a:p>
          <a:p>
            <a:r>
              <a:rPr lang="en-GB" baseline="0" dirty="0" smtClean="0"/>
              <a:t>Another and very important key factor is the internal </a:t>
            </a:r>
            <a:r>
              <a:rPr lang="en-GB" b="1" baseline="0" dirty="0" smtClean="0"/>
              <a:t>bonus scheme </a:t>
            </a:r>
            <a:r>
              <a:rPr lang="en-GB" baseline="0" dirty="0" smtClean="0"/>
              <a:t>- started in 2007. IT gives the departments direct financial incentives to implement their own energy saving measures. The departments receive an annual bonus from the university’s budget if their energy consumption falls below an agreed baseline. The bonus amounts 50% of the annual cost reductions. If they exceed </a:t>
            </a:r>
            <a:r>
              <a:rPr lang="en-GB" baseline="0" smtClean="0"/>
              <a:t>the baseline</a:t>
            </a:r>
            <a:r>
              <a:rPr lang="en-GB" baseline="0" dirty="0" smtClean="0"/>
              <a:t>, they have to bear 100% of the costs. </a:t>
            </a:r>
          </a:p>
          <a:p>
            <a:endParaRPr lang="en-GB" baseline="0" dirty="0" smtClean="0"/>
          </a:p>
          <a:p>
            <a:r>
              <a:rPr lang="en-GB" baseline="0" dirty="0" smtClean="0"/>
              <a:t>In 2010 we established a </a:t>
            </a:r>
            <a:r>
              <a:rPr lang="en-GB" b="1" baseline="0" dirty="0" smtClean="0"/>
              <a:t>Green </a:t>
            </a:r>
            <a:r>
              <a:rPr lang="en-GB" b="1" baseline="0" smtClean="0"/>
              <a:t>IT programme</a:t>
            </a:r>
            <a:r>
              <a:rPr lang="en-GB" baseline="0" dirty="0" smtClean="0"/>
              <a:t>. The most important measures next to the sensitisation of staff include an energy efficient data centre cooling, improvements in procurement and the optimisation of the power management. In addition </a:t>
            </a:r>
            <a:r>
              <a:rPr lang="en-GB" baseline="0" smtClean="0"/>
              <a:t>one main key] </a:t>
            </a:r>
            <a:r>
              <a:rPr lang="en-GB" i="1" baseline="0" dirty="0" smtClean="0"/>
              <a:t>measure</a:t>
            </a:r>
            <a:r>
              <a:rPr lang="en-GB" baseline="0" dirty="0" smtClean="0"/>
              <a:t> is the consolidation and centralisation of servers. </a:t>
            </a:r>
          </a:p>
          <a:p>
            <a:endParaRPr lang="en-GB" dirty="0" smtClean="0"/>
          </a:p>
          <a:p>
            <a:r>
              <a:rPr lang="en-GB" dirty="0" smtClean="0"/>
              <a:t>A more recent technical</a:t>
            </a:r>
            <a:r>
              <a:rPr lang="en-GB" baseline="0" dirty="0" smtClean="0"/>
              <a:t> </a:t>
            </a:r>
            <a:r>
              <a:rPr lang="en-GB" dirty="0" smtClean="0"/>
              <a:t>instrument</a:t>
            </a:r>
            <a:r>
              <a:rPr lang="en-GB" baseline="0" dirty="0" smtClean="0"/>
              <a:t> are our installed </a:t>
            </a:r>
            <a:r>
              <a:rPr lang="en-GB" b="1" baseline="0" dirty="0" smtClean="0"/>
              <a:t>block heat and power plants</a:t>
            </a:r>
            <a:r>
              <a:rPr lang="en-GB" baseline="0" dirty="0" smtClean="0"/>
              <a:t>. With our two </a:t>
            </a:r>
            <a:r>
              <a:rPr lang="en-GB" baseline="0" dirty="0" err="1" smtClean="0"/>
              <a:t>decentral</a:t>
            </a:r>
            <a:r>
              <a:rPr lang="en-GB" baseline="0" dirty="0" smtClean="0"/>
              <a:t> CHPs we are now generating more than 3 million kWh electricity ourselves. They have very good ROI of 3 – 3.6 years. With these plants we could reduce our CO2 emission by 1,500 tons every year. Last year another smaller plant was added and this year the first bio gas CHP goes on steam in the botanical garden – as you heard yesterday.  </a:t>
            </a:r>
            <a:endParaRPr lang="en-GB" dirty="0" smtClean="0"/>
          </a:p>
          <a:p>
            <a:endParaRPr lang="en-GB" dirty="0" smtClean="0"/>
          </a:p>
          <a:p>
            <a:r>
              <a:rPr lang="en-GB" dirty="0" smtClean="0">
                <a:solidFill>
                  <a:schemeClr val="accent4">
                    <a:lumMod val="50000"/>
                    <a:lumOff val="50000"/>
                  </a:schemeClr>
                </a:solidFill>
              </a:rPr>
              <a:t>Our newest element is the development of an </a:t>
            </a:r>
            <a:r>
              <a:rPr lang="en-GB" b="1" dirty="0" smtClean="0">
                <a:solidFill>
                  <a:schemeClr val="accent4">
                    <a:lumMod val="50000"/>
                    <a:lumOff val="50000"/>
                  </a:schemeClr>
                </a:solidFill>
              </a:rPr>
              <a:t>university</a:t>
            </a:r>
            <a:r>
              <a:rPr lang="en-GB" b="1" baseline="0" dirty="0" smtClean="0">
                <a:solidFill>
                  <a:schemeClr val="accent4">
                    <a:lumMod val="50000"/>
                    <a:lumOff val="50000"/>
                  </a:schemeClr>
                </a:solidFill>
              </a:rPr>
              <a:t> alliance for sustainability</a:t>
            </a:r>
            <a:r>
              <a:rPr lang="en-GB" baseline="0" dirty="0" smtClean="0">
                <a:solidFill>
                  <a:schemeClr val="accent4">
                    <a:lumMod val="50000"/>
                    <a:lumOff val="50000"/>
                  </a:schemeClr>
                </a:solidFill>
              </a:rPr>
              <a:t>. Together with our four strategic partner universities we will develop teaching offers and research projects, and enable students as well as staff from research and administration to collaborate on all aspects of sustainability. For this whole institution approach the university got a financial funding of the German academic exchange service for the next 4 years. It is planned to organise research stays, spring schools, conferences and study and internship visits but also to bring the executive boards </a:t>
            </a:r>
            <a:r>
              <a:rPr lang="en-GB" baseline="0" smtClean="0">
                <a:solidFill>
                  <a:schemeClr val="accent4">
                    <a:lumMod val="50000"/>
                    <a:lumOff val="50000"/>
                  </a:schemeClr>
                </a:solidFill>
              </a:rPr>
              <a:t>together as </a:t>
            </a:r>
            <a:r>
              <a:rPr lang="en-GB" baseline="0" dirty="0" smtClean="0">
                <a:solidFill>
                  <a:schemeClr val="accent4">
                    <a:lumMod val="50000"/>
                    <a:lumOff val="50000"/>
                  </a:schemeClr>
                </a:solidFill>
              </a:rPr>
              <a:t>well. </a:t>
            </a:r>
          </a:p>
          <a:p>
            <a:endParaRPr lang="en-GB" baseline="0" dirty="0" smtClean="0">
              <a:solidFill>
                <a:schemeClr val="accent4">
                  <a:lumMod val="50000"/>
                  <a:lumOff val="50000"/>
                </a:schemeClr>
              </a:solidFill>
            </a:endParaRPr>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8</a:t>
            </a:fld>
            <a:endParaRPr lang="de-DE"/>
          </a:p>
        </p:txBody>
      </p:sp>
    </p:spTree>
    <p:extLst>
      <p:ext uri="{BB962C8B-B14F-4D97-AF65-F5344CB8AC3E}">
        <p14:creationId xmlns:p14="http://schemas.microsoft.com/office/powerpoint/2010/main" val="30341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16"/>
            <a:r>
              <a:rPr lang="en-GB" noProof="0" smtClean="0"/>
              <a:t>This </a:t>
            </a:r>
            <a:r>
              <a:rPr lang="en-GB" noProof="0" dirty="0" smtClean="0"/>
              <a:t>slide </a:t>
            </a:r>
            <a:r>
              <a:rPr lang="de-DE" err="1" smtClean="0"/>
              <a:t>illustrates</a:t>
            </a:r>
            <a:r>
              <a:rPr lang="de-DE" smtClean="0"/>
              <a:t> one</a:t>
            </a:r>
            <a:r>
              <a:rPr lang="de-DE" baseline="0" smtClean="0"/>
              <a:t> example of the</a:t>
            </a:r>
            <a:r>
              <a:rPr lang="en-US"/>
              <a:t> </a:t>
            </a:r>
            <a:r>
              <a:rPr lang="en-US" dirty="0"/>
              <a:t>effects of the implemented energy efficiency measures.</a:t>
            </a:r>
          </a:p>
          <a:p>
            <a:pPr defTabSz="914316"/>
            <a:r>
              <a:rPr lang="en-GB" dirty="0"/>
              <a:t>You see the heat consumption for heating and ventilation </a:t>
            </a:r>
            <a:r>
              <a:rPr lang="en-GB"/>
              <a:t>of the building of our law department</a:t>
            </a:r>
            <a:r>
              <a:rPr lang="en-GB" dirty="0"/>
              <a:t>. First from 2004 to 2005 we optimized the heating system with a </a:t>
            </a:r>
            <a:r>
              <a:rPr lang="en-GB"/>
              <a:t>hydraulic balancing, installed </a:t>
            </a:r>
            <a:r>
              <a:rPr lang="en-GB" dirty="0"/>
              <a:t>new thermostat valves, and equipped the lecture </a:t>
            </a:r>
            <a:r>
              <a:rPr lang="en-GB"/>
              <a:t>rooms with manual </a:t>
            </a:r>
            <a:r>
              <a:rPr lang="en-GB" dirty="0"/>
              <a:t>controls for the ventilation. Before that the ventilation was often running the whole day. Since this the lecturer can turn on the ventilation whenever it is needed – otherwise it is off. This measure led to a reduction in energy use of nearly 50%, that means 700 </a:t>
            </a:r>
            <a:r>
              <a:rPr lang="en-GB" dirty="0" err="1"/>
              <a:t>MWh</a:t>
            </a:r>
            <a:r>
              <a:rPr lang="en-GB" dirty="0"/>
              <a:t> per year. In 2008 we implemented the bonus system and established environmental teams – a further decrease of more than 20%. Then in 2009 followed the reconstruction of the whole building with new windows and a new thermal insulation. With this measures we decreased the specific heat consumption by 69% from nearly 140 kWh/ </a:t>
            </a:r>
            <a:r>
              <a:rPr lang="en-GB" dirty="0" err="1"/>
              <a:t>qm</a:t>
            </a:r>
            <a:r>
              <a:rPr lang="en-GB" dirty="0"/>
              <a:t> to less than 44 kWh/ </a:t>
            </a:r>
            <a:r>
              <a:rPr lang="en-GB" dirty="0" err="1"/>
              <a:t>qm</a:t>
            </a:r>
            <a:r>
              <a:rPr lang="en-GB" dirty="0"/>
              <a:t>. Now we are in the lower area of </a:t>
            </a:r>
            <a:r>
              <a:rPr lang="en-GB"/>
              <a:t>a low-energy</a:t>
            </a:r>
            <a:r>
              <a:rPr lang="de-DE"/>
              <a:t> </a:t>
            </a:r>
            <a:r>
              <a:rPr lang="en-GB" dirty="0"/>
              <a:t>house</a:t>
            </a:r>
            <a:r>
              <a:rPr lang="en-GB"/>
              <a:t>. </a:t>
            </a:r>
          </a:p>
          <a:p>
            <a:pPr defTabSz="914316"/>
            <a:r>
              <a:rPr lang="en-GB"/>
              <a:t>Interesting is the higher consumption in 2013. We couldn’t find an explanation for this outlier. With the Onlinemonitoring we would have the possibility to see such negative trends earlier and to analyse them more deeply.</a:t>
            </a:r>
            <a:endParaRPr lang="de-DE" dirty="0"/>
          </a:p>
        </p:txBody>
      </p:sp>
      <p:sp>
        <p:nvSpPr>
          <p:cNvPr id="4" name="Foliennummernplatzhalter 3"/>
          <p:cNvSpPr>
            <a:spLocks noGrp="1"/>
          </p:cNvSpPr>
          <p:nvPr>
            <p:ph type="sldNum" sz="quarter" idx="10"/>
          </p:nvPr>
        </p:nvSpPr>
        <p:spPr/>
        <p:txBody>
          <a:bodyPr/>
          <a:lstStyle/>
          <a:p>
            <a:pPr>
              <a:defRPr/>
            </a:pPr>
            <a:fld id="{FABCA902-51D0-4602-B06E-7B2FCFF5FAD7}" type="slidenum">
              <a:rPr lang="de-DE" smtClean="0"/>
              <a:pPr>
                <a:defRPr/>
              </a:pPr>
              <a:t>9</a:t>
            </a:fld>
            <a:endParaRPr lang="de-DE"/>
          </a:p>
        </p:txBody>
      </p:sp>
    </p:spTree>
    <p:extLst>
      <p:ext uri="{BB962C8B-B14F-4D97-AF65-F5344CB8AC3E}">
        <p14:creationId xmlns:p14="http://schemas.microsoft.com/office/powerpoint/2010/main" val="2458175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1" name="Rectangle 13"/>
          <p:cNvSpPr>
            <a:spLocks noChangeArrowheads="1"/>
          </p:cNvSpPr>
          <p:nvPr userDrawn="1"/>
        </p:nvSpPr>
        <p:spPr bwMode="auto">
          <a:xfrm>
            <a:off x="0" y="6665913"/>
            <a:ext cx="9144000" cy="192087"/>
          </a:xfrm>
          <a:prstGeom prst="rect">
            <a:avLst/>
          </a:prstGeom>
          <a:solidFill>
            <a:schemeClr val="accent1"/>
          </a:solidFill>
          <a:ln w="9525">
            <a:noFill/>
            <a:miter lim="800000"/>
            <a:headEnd/>
            <a:tailEnd/>
          </a:ln>
        </p:spPr>
        <p:txBody>
          <a:bodyPr wrap="none" anchor="ctr"/>
          <a:lstStyle/>
          <a:p>
            <a:pPr marL="0" marR="0" indent="0" algn="l" defTabSz="914400" rtl="0" eaLnBrk="0" fontAlgn="base" latinLnBrk="0" hangingPunct="0">
              <a:lnSpc>
                <a:spcPct val="100000"/>
              </a:lnSpc>
              <a:spcBef>
                <a:spcPct val="0"/>
              </a:spcBef>
              <a:spcAft>
                <a:spcPct val="0"/>
              </a:spcAft>
              <a:buClrTx/>
              <a:buSzTx/>
              <a:buFontTx/>
              <a:buNone/>
              <a:tabLst/>
              <a:defRPr/>
            </a:pPr>
            <a:endParaRPr lang="de-DE" sz="1200" smtClean="0"/>
          </a:p>
        </p:txBody>
      </p:sp>
      <p:sp>
        <p:nvSpPr>
          <p:cNvPr id="45059" name="Rectangle 2"/>
          <p:cNvSpPr>
            <a:spLocks noGrp="1" noChangeArrowheads="1"/>
          </p:cNvSpPr>
          <p:nvPr>
            <p:ph type="subTitle" idx="1" hasCustomPrompt="1"/>
          </p:nvPr>
        </p:nvSpPr>
        <p:spPr>
          <a:xfrm>
            <a:off x="2429921" y="4757123"/>
            <a:ext cx="6467475" cy="709176"/>
          </a:xfrm>
        </p:spPr>
        <p:txBody>
          <a:bodyPr lIns="360000"/>
          <a:lstStyle>
            <a:lvl1pPr marL="0" indent="0">
              <a:buNone/>
              <a:defRPr sz="2400" b="1" baseline="0" smtClean="0">
                <a:solidFill>
                  <a:srgbClr val="0070C0"/>
                </a:solidFill>
              </a:defRPr>
            </a:lvl1pPr>
          </a:lstStyle>
          <a:p>
            <a:r>
              <a:rPr lang="de-DE" smtClean="0"/>
              <a:t>Untertitel</a:t>
            </a:r>
          </a:p>
        </p:txBody>
      </p:sp>
      <p:sp>
        <p:nvSpPr>
          <p:cNvPr id="12" name="Text Box 8"/>
          <p:cNvSpPr txBox="1">
            <a:spLocks noChangeArrowheads="1"/>
          </p:cNvSpPr>
          <p:nvPr/>
        </p:nvSpPr>
        <p:spPr bwMode="auto">
          <a:xfrm>
            <a:off x="260350" y="295275"/>
            <a:ext cx="3087533" cy="337465"/>
          </a:xfrm>
          <a:prstGeom prst="rect">
            <a:avLst/>
          </a:prstGeom>
          <a:noFill/>
          <a:ln w="9525">
            <a:noFill/>
            <a:miter lim="800000"/>
            <a:headEnd/>
            <a:tailEnd/>
          </a:ln>
          <a:effectLst/>
        </p:spPr>
        <p:txBody>
          <a:bodyPr wrap="square" lIns="0" tIns="0" rIns="0" bIns="0">
            <a:spAutoFit/>
          </a:bodyPr>
          <a:lstStyle/>
          <a:p>
            <a:pPr eaLnBrk="0" hangingPunct="0">
              <a:lnSpc>
                <a:spcPct val="65000"/>
              </a:lnSpc>
              <a:spcBef>
                <a:spcPct val="50000"/>
              </a:spcBef>
            </a:pPr>
            <a:r>
              <a:rPr lang="de-DE" sz="1200" b="1" dirty="0" err="1" smtClean="0">
                <a:solidFill>
                  <a:srgbClr val="5F5F5F"/>
                </a:solidFill>
                <a:latin typeface="+mj-lt"/>
                <a:cs typeface="Arial" charset="0"/>
              </a:rPr>
              <a:t>Sustainability</a:t>
            </a:r>
            <a:r>
              <a:rPr lang="de-DE" sz="1200" b="1" dirty="0" smtClean="0">
                <a:solidFill>
                  <a:srgbClr val="5F5F5F"/>
                </a:solidFill>
                <a:latin typeface="+mj-lt"/>
                <a:cs typeface="Arial" charset="0"/>
              </a:rPr>
              <a:t> &amp; </a:t>
            </a:r>
            <a:r>
              <a:rPr lang="de-DE" sz="1200" b="1" dirty="0" err="1" smtClean="0">
                <a:solidFill>
                  <a:srgbClr val="5F5F5F"/>
                </a:solidFill>
                <a:latin typeface="+mj-lt"/>
                <a:cs typeface="Arial" charset="0"/>
              </a:rPr>
              <a:t>Energy</a:t>
            </a:r>
            <a:r>
              <a:rPr lang="de-DE" sz="1200" b="1" dirty="0" smtClean="0">
                <a:solidFill>
                  <a:srgbClr val="5F5F5F"/>
                </a:solidFill>
                <a:latin typeface="+mj-lt"/>
                <a:cs typeface="Arial" charset="0"/>
              </a:rPr>
              <a:t> Management Unit</a:t>
            </a:r>
          </a:p>
          <a:p>
            <a:pPr eaLnBrk="0" hangingPunct="0">
              <a:lnSpc>
                <a:spcPct val="65000"/>
              </a:lnSpc>
              <a:spcBef>
                <a:spcPct val="50000"/>
              </a:spcBef>
            </a:pPr>
            <a:r>
              <a:rPr lang="de-DE" sz="1200" b="1" dirty="0" smtClean="0">
                <a:solidFill>
                  <a:srgbClr val="5F5F5F"/>
                </a:solidFill>
                <a:latin typeface="+mj-lt"/>
                <a:cs typeface="Arial" charset="0"/>
              </a:rPr>
              <a:t>Executive Board</a:t>
            </a:r>
            <a:endParaRPr lang="de-DE" sz="1200" b="1" dirty="0">
              <a:solidFill>
                <a:srgbClr val="5F5F5F"/>
              </a:solidFill>
              <a:latin typeface="+mj-lt"/>
              <a:cs typeface="Arial" charset="0"/>
            </a:endParaRPr>
          </a:p>
        </p:txBody>
      </p:sp>
      <p:pic>
        <p:nvPicPr>
          <p:cNvPr id="45064" name="Picture 24" descr="Logo_RGB_300dpi"/>
          <p:cNvPicPr>
            <a:picLocks noChangeAspect="1" noChangeArrowheads="1"/>
          </p:cNvPicPr>
          <p:nvPr/>
        </p:nvPicPr>
        <p:blipFill>
          <a:blip r:embed="rId2" cstate="print"/>
          <a:srcRect/>
          <a:stretch>
            <a:fillRect/>
          </a:stretch>
        </p:blipFill>
        <p:spPr bwMode="auto">
          <a:xfrm>
            <a:off x="6312120" y="92497"/>
            <a:ext cx="2716640" cy="720000"/>
          </a:xfrm>
          <a:prstGeom prst="rect">
            <a:avLst/>
          </a:prstGeom>
          <a:noFill/>
          <a:ln w="9525">
            <a:noFill/>
            <a:miter lim="800000"/>
            <a:headEnd/>
            <a:tailEnd/>
          </a:ln>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4491" r="73639"/>
          <a:stretch/>
        </p:blipFill>
        <p:spPr bwMode="auto">
          <a:xfrm>
            <a:off x="0" y="2588821"/>
            <a:ext cx="2420937" cy="19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userDrawn="1"/>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6346" t="4491" r="255"/>
          <a:stretch/>
        </p:blipFill>
        <p:spPr bwMode="auto">
          <a:xfrm>
            <a:off x="2420937" y="2588821"/>
            <a:ext cx="6728314" cy="19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platzhalter 29"/>
          <p:cNvSpPr>
            <a:spLocks noGrp="1"/>
          </p:cNvSpPr>
          <p:nvPr>
            <p:ph type="body" sz="quarter" idx="10" hasCustomPrompt="1"/>
          </p:nvPr>
        </p:nvSpPr>
        <p:spPr>
          <a:xfrm>
            <a:off x="0" y="6665913"/>
            <a:ext cx="9144000" cy="192087"/>
          </a:xfrm>
        </p:spPr>
        <p:txBody>
          <a:bodyPr lIns="72000"/>
          <a:lstStyle>
            <a:lvl1pPr marL="0" indent="0">
              <a:buNone/>
              <a:defRPr sz="1000" baseline="0">
                <a:solidFill>
                  <a:schemeClr val="tx1"/>
                </a:solidFill>
              </a:defRPr>
            </a:lvl1pPr>
          </a:lstStyle>
          <a:p>
            <a:r>
              <a:rPr lang="de-DE" smtClean="0"/>
              <a:t>5th UGAF Workshop, Berlin</a:t>
            </a:r>
            <a:endParaRPr lang="de-DE" dirty="0"/>
          </a:p>
        </p:txBody>
      </p:sp>
      <p:sp>
        <p:nvSpPr>
          <p:cNvPr id="45057" name="Textplatzhalter 45056"/>
          <p:cNvSpPr>
            <a:spLocks noGrp="1"/>
          </p:cNvSpPr>
          <p:nvPr>
            <p:ph type="body" sz="quarter" idx="11" hasCustomPrompt="1"/>
          </p:nvPr>
        </p:nvSpPr>
        <p:spPr>
          <a:xfrm>
            <a:off x="2420938" y="2589213"/>
            <a:ext cx="6472237" cy="1962150"/>
          </a:xfrm>
        </p:spPr>
        <p:txBody>
          <a:bodyPr lIns="360000" anchor="ctr"/>
          <a:lstStyle>
            <a:lvl1pPr marL="0" indent="0">
              <a:buNone/>
              <a:defRPr sz="3200" b="1">
                <a:solidFill>
                  <a:srgbClr val="002060"/>
                </a:solidFill>
              </a:defRPr>
            </a:lvl1pPr>
          </a:lstStyle>
          <a:p>
            <a:pPr lvl="0"/>
            <a:r>
              <a:rPr lang="de-DE" smtClean="0"/>
              <a:t>Haupttitel</a:t>
            </a:r>
            <a:endParaRPr lang="de-DE"/>
          </a:p>
        </p:txBody>
      </p:sp>
      <p:sp>
        <p:nvSpPr>
          <p:cNvPr id="45061" name="Inhaltsplatzhalter 45060"/>
          <p:cNvSpPr>
            <a:spLocks noGrp="1"/>
          </p:cNvSpPr>
          <p:nvPr>
            <p:ph sz="quarter" idx="12" hasCustomPrompt="1"/>
          </p:nvPr>
        </p:nvSpPr>
        <p:spPr>
          <a:xfrm>
            <a:off x="3205616" y="6069204"/>
            <a:ext cx="2732768" cy="596709"/>
          </a:xfrm>
        </p:spPr>
        <p:txBody>
          <a:bodyPr/>
          <a:lstStyle>
            <a:lvl1pPr marL="0" marR="0" indent="0" algn="l" defTabSz="914400" rtl="0" eaLnBrk="0" fontAlgn="base" latinLnBrk="0" hangingPunct="0">
              <a:lnSpc>
                <a:spcPct val="102000"/>
              </a:lnSpc>
              <a:spcBef>
                <a:spcPts val="500"/>
              </a:spcBef>
              <a:spcAft>
                <a:spcPct val="0"/>
              </a:spcAft>
              <a:buClrTx/>
              <a:buSzTx/>
              <a:buFont typeface="Wingdings" pitchFamily="2" charset="2"/>
              <a:buNone/>
              <a:tabLst/>
              <a:defRPr sz="1100">
                <a:solidFill>
                  <a:schemeClr val="bg2">
                    <a:lumMod val="50000"/>
                  </a:schemeClr>
                </a:solidFill>
              </a:defRPr>
            </a:lvl1pPr>
          </a:lstStyle>
          <a:p>
            <a:pPr marL="0" marR="0" lvl="0" indent="0" algn="l" defTabSz="914400" rtl="0" eaLnBrk="0" fontAlgn="base" latinLnBrk="0" hangingPunct="0">
              <a:lnSpc>
                <a:spcPct val="102000"/>
              </a:lnSpc>
              <a:spcBef>
                <a:spcPts val="500"/>
              </a:spcBef>
              <a:spcAft>
                <a:spcPct val="0"/>
              </a:spcAft>
              <a:buClrTx/>
              <a:buSzTx/>
              <a:buFont typeface="Wingdings" pitchFamily="2" charset="2"/>
              <a:buNone/>
              <a:tabLst/>
              <a:defRPr/>
            </a:pPr>
            <a:r>
              <a:rPr lang="de-DE" smtClean="0"/>
              <a:t>Ggf. Titel der Tagung/ Konferenz / … Datum…</a:t>
            </a:r>
          </a:p>
          <a:p>
            <a:pPr lvl="0"/>
            <a:endParaRPr lang="de-DE"/>
          </a:p>
        </p:txBody>
      </p:sp>
      <p:sp>
        <p:nvSpPr>
          <p:cNvPr id="45063" name="Textplatzhalter 45062"/>
          <p:cNvSpPr>
            <a:spLocks noGrp="1"/>
          </p:cNvSpPr>
          <p:nvPr>
            <p:ph type="body" sz="quarter" idx="13" hasCustomPrompt="1"/>
          </p:nvPr>
        </p:nvSpPr>
        <p:spPr>
          <a:xfrm>
            <a:off x="260350" y="722368"/>
            <a:ext cx="2954338" cy="292100"/>
          </a:xfrm>
        </p:spPr>
        <p:txBody>
          <a:bodyPr/>
          <a:lstStyle>
            <a:lvl1pPr marL="0" indent="0">
              <a:buNone/>
              <a:defRPr sz="1200">
                <a:solidFill>
                  <a:schemeClr val="bg2">
                    <a:lumMod val="75000"/>
                  </a:schemeClr>
                </a:solidFill>
              </a:defRPr>
            </a:lvl1pPr>
            <a:lvl5pPr>
              <a:defRPr/>
            </a:lvl5pPr>
          </a:lstStyle>
          <a:p>
            <a:pPr lvl="0"/>
            <a:r>
              <a:rPr lang="de-DE" dirty="0" smtClean="0"/>
              <a:t>Name</a:t>
            </a:r>
            <a:endParaRPr lang="de-DE" dirty="0"/>
          </a:p>
        </p:txBody>
      </p:sp>
      <p:sp>
        <p:nvSpPr>
          <p:cNvPr id="45066" name="Bildplatzhalter 45065"/>
          <p:cNvSpPr>
            <a:spLocks noGrp="1"/>
          </p:cNvSpPr>
          <p:nvPr>
            <p:ph type="pic" sz="quarter" idx="14"/>
          </p:nvPr>
        </p:nvSpPr>
        <p:spPr>
          <a:xfrm>
            <a:off x="6312120" y="1165608"/>
            <a:ext cx="2716640" cy="744119"/>
          </a:xfrm>
        </p:spPr>
        <p:txBody>
          <a:bodyPr/>
          <a:lstStyle>
            <a:lvl1pPr marL="0" indent="0">
              <a:buNone/>
              <a:defRPr baseline="0"/>
            </a:lvl1pPr>
          </a:lstStyle>
          <a:p>
            <a:endParaRPr lang="de-DE"/>
          </a:p>
        </p:txBody>
      </p:sp>
      <p:pic>
        <p:nvPicPr>
          <p:cNvPr id="15" name="Grafik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14047" y="6067854"/>
            <a:ext cx="1466277" cy="540000"/>
          </a:xfrm>
          <a:prstGeom prst="rect">
            <a:avLst/>
          </a:prstGeom>
        </p:spPr>
      </p:pic>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1425039"/>
            <a:ext cx="5111750" cy="4701124"/>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588478692"/>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819397"/>
            <a:ext cx="5486400" cy="39081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392702425"/>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98773182"/>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855023"/>
            <a:ext cx="2057400" cy="5271140"/>
          </a:xfrm>
        </p:spPr>
        <p:txBody>
          <a:bodyPr vert="eaVert"/>
          <a:lstStyle>
            <a:lvl1pPr>
              <a:defRPr sz="2800"/>
            </a:lvl1p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866899"/>
            <a:ext cx="6019800" cy="5259264"/>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42865880"/>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147596"/>
      </p:ext>
    </p:extLst>
  </p:cSld>
  <p:clrMapOvr>
    <a:masterClrMapping/>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folie - ABEnum Einzelkontakt">
    <p:spTree>
      <p:nvGrpSpPr>
        <p:cNvPr id="1" name=""/>
        <p:cNvGrpSpPr/>
        <p:nvPr/>
      </p:nvGrpSpPr>
      <p:grpSpPr>
        <a:xfrm>
          <a:off x="0" y="0"/>
          <a:ext cx="0" cy="0"/>
          <a:chOff x="0" y="0"/>
          <a:chExt cx="0" cy="0"/>
        </a:xfrm>
      </p:grpSpPr>
      <p:sp>
        <p:nvSpPr>
          <p:cNvPr id="4" name="Textfeld 3"/>
          <p:cNvSpPr txBox="1"/>
          <p:nvPr userDrawn="1"/>
        </p:nvSpPr>
        <p:spPr>
          <a:xfrm>
            <a:off x="4572000" y="3326330"/>
            <a:ext cx="984244" cy="338554"/>
          </a:xfrm>
          <a:prstGeom prst="rect">
            <a:avLst/>
          </a:prstGeom>
          <a:noFill/>
        </p:spPr>
        <p:txBody>
          <a:bodyPr wrap="none" rtlCol="0">
            <a:spAutoFit/>
          </a:bodyPr>
          <a:lstStyle/>
          <a:p>
            <a:pPr marL="36000" indent="0"/>
            <a:r>
              <a:rPr lang="de-DE" sz="1600" b="1" dirty="0" err="1" smtClean="0">
                <a:solidFill>
                  <a:schemeClr val="tx1"/>
                </a:solidFill>
              </a:rPr>
              <a:t>Contact</a:t>
            </a:r>
            <a:endParaRPr lang="de-DE" sz="1600" dirty="0"/>
          </a:p>
        </p:txBody>
      </p:sp>
      <p:sp>
        <p:nvSpPr>
          <p:cNvPr id="5" name="Titel 1"/>
          <p:cNvSpPr txBox="1">
            <a:spLocks/>
          </p:cNvSpPr>
          <p:nvPr userDrawn="1"/>
        </p:nvSpPr>
        <p:spPr bwMode="auto">
          <a:xfrm>
            <a:off x="11728" y="2344546"/>
            <a:ext cx="9144000"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lnSpc>
                <a:spcPct val="85000"/>
              </a:lnSpc>
              <a:spcBef>
                <a:spcPct val="0"/>
              </a:spcBef>
              <a:spcAft>
                <a:spcPct val="0"/>
              </a:spcAft>
              <a:defRPr sz="3000" b="1">
                <a:solidFill>
                  <a:srgbClr val="003366"/>
                </a:solidFill>
                <a:latin typeface="+mj-lt"/>
                <a:ea typeface="+mj-ea"/>
                <a:cs typeface="+mj-cs"/>
              </a:defRPr>
            </a:lvl1pPr>
            <a:lvl2pPr algn="l" rtl="0" eaLnBrk="0" fontAlgn="base" hangingPunct="0">
              <a:lnSpc>
                <a:spcPct val="85000"/>
              </a:lnSpc>
              <a:spcBef>
                <a:spcPct val="0"/>
              </a:spcBef>
              <a:spcAft>
                <a:spcPct val="0"/>
              </a:spcAft>
              <a:defRPr sz="3000" b="1">
                <a:solidFill>
                  <a:srgbClr val="003366"/>
                </a:solidFill>
                <a:latin typeface="Arial" charset="0"/>
              </a:defRPr>
            </a:lvl2pPr>
            <a:lvl3pPr algn="l" rtl="0" eaLnBrk="0" fontAlgn="base" hangingPunct="0">
              <a:lnSpc>
                <a:spcPct val="85000"/>
              </a:lnSpc>
              <a:spcBef>
                <a:spcPct val="0"/>
              </a:spcBef>
              <a:spcAft>
                <a:spcPct val="0"/>
              </a:spcAft>
              <a:defRPr sz="3000" b="1">
                <a:solidFill>
                  <a:srgbClr val="003366"/>
                </a:solidFill>
                <a:latin typeface="Arial" charset="0"/>
              </a:defRPr>
            </a:lvl3pPr>
            <a:lvl4pPr algn="l" rtl="0" eaLnBrk="0" fontAlgn="base" hangingPunct="0">
              <a:lnSpc>
                <a:spcPct val="85000"/>
              </a:lnSpc>
              <a:spcBef>
                <a:spcPct val="0"/>
              </a:spcBef>
              <a:spcAft>
                <a:spcPct val="0"/>
              </a:spcAft>
              <a:defRPr sz="3000" b="1">
                <a:solidFill>
                  <a:srgbClr val="003366"/>
                </a:solidFill>
                <a:latin typeface="Arial" charset="0"/>
              </a:defRPr>
            </a:lvl4pPr>
            <a:lvl5pPr algn="l" rtl="0" eaLnBrk="0" fontAlgn="base" hangingPunct="0">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r>
              <a:rPr lang="en-US" kern="0" dirty="0" smtClean="0"/>
              <a:t>Thank you for your attention!</a:t>
            </a:r>
            <a:endParaRPr lang="de-DE" kern="0" dirty="0"/>
          </a:p>
        </p:txBody>
      </p:sp>
      <p:sp>
        <p:nvSpPr>
          <p:cNvPr id="7" name="Rechteck 6"/>
          <p:cNvSpPr/>
          <p:nvPr userDrawn="1"/>
        </p:nvSpPr>
        <p:spPr>
          <a:xfrm>
            <a:off x="4572000" y="5201009"/>
            <a:ext cx="3773661" cy="338554"/>
          </a:xfrm>
          <a:prstGeom prst="rect">
            <a:avLst/>
          </a:prstGeom>
        </p:spPr>
        <p:txBody>
          <a:bodyPr wrap="none">
            <a:spAutoFit/>
          </a:bodyPr>
          <a:lstStyle/>
          <a:p>
            <a:pPr algn="ctr" eaLnBrk="1" hangingPunct="1">
              <a:spcBef>
                <a:spcPct val="0"/>
              </a:spcBef>
              <a:buClrTx/>
              <a:buFontTx/>
              <a:buNone/>
            </a:pPr>
            <a:r>
              <a:rPr lang="de-DE" altLang="de-DE" sz="1600" dirty="0" smtClean="0"/>
              <a:t>www.fu-berlin.de/en/sites/nachhaltigkeit</a:t>
            </a:r>
            <a:endParaRPr lang="de-DE" altLang="de-DE" sz="1600" dirty="0"/>
          </a:p>
        </p:txBody>
      </p:sp>
      <p:sp>
        <p:nvSpPr>
          <p:cNvPr id="9" name="Textplatzhalter 8"/>
          <p:cNvSpPr>
            <a:spLocks noGrp="1"/>
          </p:cNvSpPr>
          <p:nvPr>
            <p:ph type="body" sz="quarter" idx="11" hasCustomPrompt="1"/>
          </p:nvPr>
        </p:nvSpPr>
        <p:spPr>
          <a:xfrm>
            <a:off x="4583728" y="3794164"/>
            <a:ext cx="3902481" cy="1277565"/>
          </a:xfrm>
        </p:spPr>
        <p:txBody>
          <a:bodyPr lIns="90000" rIns="90000"/>
          <a:lstStyle>
            <a:lvl1pPr marL="36000" indent="0">
              <a:buNone/>
              <a:defRPr sz="1600">
                <a:solidFill>
                  <a:schemeClr val="tx1"/>
                </a:solidFill>
              </a:defRPr>
            </a:lvl1pPr>
          </a:lstStyle>
          <a:p>
            <a:pPr lvl="0"/>
            <a:r>
              <a:rPr lang="de-DE" dirty="0" err="1" smtClean="0"/>
              <a:t>contact</a:t>
            </a:r>
            <a:r>
              <a:rPr lang="de-DE" dirty="0" smtClean="0"/>
              <a:t> </a:t>
            </a:r>
            <a:r>
              <a:rPr lang="de-DE" dirty="0" err="1" smtClean="0"/>
              <a:t>details</a:t>
            </a:r>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4047" y="6067854"/>
            <a:ext cx="1466277" cy="540000"/>
          </a:xfrm>
          <a:prstGeom prst="rect">
            <a:avLst/>
          </a:prstGeom>
        </p:spPr>
      </p:pic>
    </p:spTree>
    <p:extLst>
      <p:ext uri="{BB962C8B-B14F-4D97-AF65-F5344CB8AC3E}">
        <p14:creationId xmlns:p14="http://schemas.microsoft.com/office/powerpoint/2010/main" val="1247058780"/>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folie - ABEnum Einzelkontakt_Bild">
    <p:spTree>
      <p:nvGrpSpPr>
        <p:cNvPr id="1" name=""/>
        <p:cNvGrpSpPr/>
        <p:nvPr/>
      </p:nvGrpSpPr>
      <p:grpSpPr>
        <a:xfrm>
          <a:off x="0" y="0"/>
          <a:ext cx="0" cy="0"/>
          <a:chOff x="0" y="0"/>
          <a:chExt cx="0" cy="0"/>
        </a:xfrm>
      </p:grpSpPr>
      <p:sp>
        <p:nvSpPr>
          <p:cNvPr id="4" name="Textfeld 3"/>
          <p:cNvSpPr txBox="1"/>
          <p:nvPr userDrawn="1"/>
        </p:nvSpPr>
        <p:spPr>
          <a:xfrm>
            <a:off x="4045413" y="4459866"/>
            <a:ext cx="1053173" cy="338554"/>
          </a:xfrm>
          <a:prstGeom prst="rect">
            <a:avLst/>
          </a:prstGeom>
          <a:noFill/>
        </p:spPr>
        <p:txBody>
          <a:bodyPr wrap="none" rtlCol="0">
            <a:spAutoFit/>
          </a:bodyPr>
          <a:lstStyle/>
          <a:p>
            <a:pPr marL="36000" indent="0"/>
            <a:r>
              <a:rPr lang="de-DE" sz="1600" b="1" dirty="0" err="1" smtClean="0">
                <a:solidFill>
                  <a:schemeClr val="tx1"/>
                </a:solidFill>
              </a:rPr>
              <a:t>Contact</a:t>
            </a:r>
            <a:r>
              <a:rPr lang="de-DE" sz="1600" b="1" dirty="0" smtClean="0">
                <a:solidFill>
                  <a:schemeClr val="tx1"/>
                </a:solidFill>
              </a:rPr>
              <a:t>:</a:t>
            </a:r>
            <a:endParaRPr lang="de-DE" sz="1600" dirty="0"/>
          </a:p>
        </p:txBody>
      </p:sp>
      <p:sp>
        <p:nvSpPr>
          <p:cNvPr id="5" name="Titel 1"/>
          <p:cNvSpPr txBox="1">
            <a:spLocks/>
          </p:cNvSpPr>
          <p:nvPr userDrawn="1"/>
        </p:nvSpPr>
        <p:spPr bwMode="auto">
          <a:xfrm>
            <a:off x="-147" y="1400736"/>
            <a:ext cx="9144000"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lnSpc>
                <a:spcPct val="85000"/>
              </a:lnSpc>
              <a:spcBef>
                <a:spcPct val="0"/>
              </a:spcBef>
              <a:spcAft>
                <a:spcPct val="0"/>
              </a:spcAft>
              <a:defRPr sz="3000" b="1">
                <a:solidFill>
                  <a:srgbClr val="003366"/>
                </a:solidFill>
                <a:latin typeface="+mj-lt"/>
                <a:ea typeface="+mj-ea"/>
                <a:cs typeface="+mj-cs"/>
              </a:defRPr>
            </a:lvl1pPr>
            <a:lvl2pPr algn="l" rtl="0" eaLnBrk="0" fontAlgn="base" hangingPunct="0">
              <a:lnSpc>
                <a:spcPct val="85000"/>
              </a:lnSpc>
              <a:spcBef>
                <a:spcPct val="0"/>
              </a:spcBef>
              <a:spcAft>
                <a:spcPct val="0"/>
              </a:spcAft>
              <a:defRPr sz="3000" b="1">
                <a:solidFill>
                  <a:srgbClr val="003366"/>
                </a:solidFill>
                <a:latin typeface="Arial" charset="0"/>
              </a:defRPr>
            </a:lvl2pPr>
            <a:lvl3pPr algn="l" rtl="0" eaLnBrk="0" fontAlgn="base" hangingPunct="0">
              <a:lnSpc>
                <a:spcPct val="85000"/>
              </a:lnSpc>
              <a:spcBef>
                <a:spcPct val="0"/>
              </a:spcBef>
              <a:spcAft>
                <a:spcPct val="0"/>
              </a:spcAft>
              <a:defRPr sz="3000" b="1">
                <a:solidFill>
                  <a:srgbClr val="003366"/>
                </a:solidFill>
                <a:latin typeface="Arial" charset="0"/>
              </a:defRPr>
            </a:lvl3pPr>
            <a:lvl4pPr algn="l" rtl="0" eaLnBrk="0" fontAlgn="base" hangingPunct="0">
              <a:lnSpc>
                <a:spcPct val="85000"/>
              </a:lnSpc>
              <a:spcBef>
                <a:spcPct val="0"/>
              </a:spcBef>
              <a:spcAft>
                <a:spcPct val="0"/>
              </a:spcAft>
              <a:defRPr sz="3000" b="1">
                <a:solidFill>
                  <a:srgbClr val="003366"/>
                </a:solidFill>
                <a:latin typeface="Arial" charset="0"/>
              </a:defRPr>
            </a:lvl4pPr>
            <a:lvl5pPr algn="l" rtl="0" eaLnBrk="0" fontAlgn="base" hangingPunct="0">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r>
              <a:rPr lang="en-US" kern="0" dirty="0" smtClean="0"/>
              <a:t>Thank you for your attention!</a:t>
            </a:r>
          </a:p>
        </p:txBody>
      </p:sp>
      <p:sp>
        <p:nvSpPr>
          <p:cNvPr id="7" name="Rechteck 6"/>
          <p:cNvSpPr/>
          <p:nvPr userDrawn="1"/>
        </p:nvSpPr>
        <p:spPr>
          <a:xfrm>
            <a:off x="2685169" y="6241744"/>
            <a:ext cx="3773662" cy="338554"/>
          </a:xfrm>
          <a:prstGeom prst="rect">
            <a:avLst/>
          </a:prstGeom>
        </p:spPr>
        <p:txBody>
          <a:bodyPr wrap="none">
            <a:spAutoFit/>
          </a:bodyPr>
          <a:lstStyle/>
          <a:p>
            <a:pPr algn="ctr" eaLnBrk="1" hangingPunct="1">
              <a:spcBef>
                <a:spcPct val="0"/>
              </a:spcBef>
              <a:buClrTx/>
              <a:buFontTx/>
              <a:buNone/>
            </a:pPr>
            <a:r>
              <a:rPr lang="de-DE" altLang="de-DE" sz="1600" dirty="0" smtClean="0"/>
              <a:t>www.fu-berlin.de/en/sites/nachhaltigkeit</a:t>
            </a:r>
          </a:p>
        </p:txBody>
      </p:sp>
      <p:sp>
        <p:nvSpPr>
          <p:cNvPr id="9" name="Textplatzhalter 8"/>
          <p:cNvSpPr>
            <a:spLocks noGrp="1"/>
          </p:cNvSpPr>
          <p:nvPr>
            <p:ph type="body" sz="quarter" idx="11" hasCustomPrompt="1"/>
          </p:nvPr>
        </p:nvSpPr>
        <p:spPr>
          <a:xfrm>
            <a:off x="2620759" y="4856450"/>
            <a:ext cx="3902481" cy="1277565"/>
          </a:xfrm>
        </p:spPr>
        <p:txBody>
          <a:bodyPr lIns="90000" rIns="90000"/>
          <a:lstStyle>
            <a:lvl1pPr marL="36000" indent="0" algn="ctr">
              <a:buNone/>
              <a:defRPr sz="1600" baseline="0">
                <a:solidFill>
                  <a:schemeClr val="tx1"/>
                </a:solidFill>
              </a:defRPr>
            </a:lvl1pPr>
          </a:lstStyle>
          <a:p>
            <a:pPr lvl="0"/>
            <a:r>
              <a:rPr lang="de-DE" smtClean="0"/>
              <a:t>Contact details</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92360"/>
            <a:ext cx="9144000" cy="1777853"/>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4047" y="6067854"/>
            <a:ext cx="1466277" cy="540000"/>
          </a:xfrm>
          <a:prstGeom prst="rect">
            <a:avLst/>
          </a:prstGeom>
        </p:spPr>
      </p:pic>
    </p:spTree>
    <p:extLst>
      <p:ext uri="{BB962C8B-B14F-4D97-AF65-F5344CB8AC3E}">
        <p14:creationId xmlns:p14="http://schemas.microsoft.com/office/powerpoint/2010/main" val="488095440"/>
      </p:ext>
    </p:extLst>
  </p:cSld>
  <p:clrMapOvr>
    <a:masterClrMapping/>
  </p:clrMapOvr>
  <p:transition spd="slow"/>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folie - ABEnum gesamt">
    <p:spTree>
      <p:nvGrpSpPr>
        <p:cNvPr id="1" name=""/>
        <p:cNvGrpSpPr/>
        <p:nvPr/>
      </p:nvGrpSpPr>
      <p:grpSpPr>
        <a:xfrm>
          <a:off x="0" y="0"/>
          <a:ext cx="0" cy="0"/>
          <a:chOff x="0" y="0"/>
          <a:chExt cx="0" cy="0"/>
        </a:xfrm>
      </p:grpSpPr>
      <p:sp>
        <p:nvSpPr>
          <p:cNvPr id="6" name="Textfeld 5"/>
          <p:cNvSpPr txBox="1"/>
          <p:nvPr userDrawn="1"/>
        </p:nvSpPr>
        <p:spPr>
          <a:xfrm>
            <a:off x="2284643" y="6022432"/>
            <a:ext cx="4574714" cy="369332"/>
          </a:xfrm>
          <a:prstGeom prst="rect">
            <a:avLst/>
          </a:prstGeom>
          <a:noFill/>
        </p:spPr>
        <p:txBody>
          <a:bodyPr wrap="none" rtlCol="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de-DE" b="1" dirty="0" smtClean="0">
                <a:solidFill>
                  <a:schemeClr val="accent2">
                    <a:lumMod val="75000"/>
                  </a:schemeClr>
                </a:solidFill>
              </a:rPr>
              <a:t>www.fu-berlin.de/en/sites/nachhaltigkeit</a:t>
            </a:r>
            <a:endParaRPr lang="de-DE" dirty="0">
              <a:solidFill>
                <a:schemeClr val="accent2">
                  <a:lumMod val="75000"/>
                </a:schemeClr>
              </a:solidFill>
            </a:endParaRPr>
          </a:p>
        </p:txBody>
      </p:sp>
      <p:sp>
        <p:nvSpPr>
          <p:cNvPr id="8" name="Textfeld 7"/>
          <p:cNvSpPr txBox="1"/>
          <p:nvPr userDrawn="1"/>
        </p:nvSpPr>
        <p:spPr>
          <a:xfrm>
            <a:off x="355539" y="2600903"/>
            <a:ext cx="4225848" cy="3370153"/>
          </a:xfrm>
          <a:prstGeom prst="rect">
            <a:avLst/>
          </a:prstGeom>
          <a:noFill/>
        </p:spPr>
        <p:txBody>
          <a:bodyPr wrap="square" numCol="1" rtlCol="0">
            <a:spAutoFit/>
          </a:bodyPr>
          <a:lstStyle/>
          <a:p>
            <a:pPr marL="0" lvl="1" indent="0">
              <a:lnSpc>
                <a:spcPct val="100000"/>
              </a:lnSpc>
              <a:spcBef>
                <a:spcPts val="600"/>
              </a:spcBef>
              <a:spcAft>
                <a:spcPts val="0"/>
              </a:spcAft>
              <a:buFont typeface="Wingdings" pitchFamily="2" charset="2"/>
              <a:buNone/>
              <a:tabLst>
                <a:tab pos="4391025" algn="l"/>
              </a:tabLst>
              <a:defRPr/>
            </a:pPr>
            <a:r>
              <a:rPr lang="en-US" sz="1100" b="1" dirty="0" smtClean="0">
                <a:solidFill>
                  <a:schemeClr val="bg2">
                    <a:lumMod val="75000"/>
                  </a:schemeClr>
                </a:solidFill>
              </a:rPr>
              <a:t>Coordinator of Sustainability &amp; Energy Management</a:t>
            </a:r>
          </a:p>
          <a:p>
            <a:pPr marL="265113" lvl="1" indent="0">
              <a:lnSpc>
                <a:spcPct val="100000"/>
              </a:lnSpc>
              <a:spcBef>
                <a:spcPts val="0"/>
              </a:spcBef>
              <a:spcAft>
                <a:spcPts val="1200"/>
              </a:spcAft>
              <a:buFont typeface="Wingdings" pitchFamily="2" charset="2"/>
              <a:buNone/>
              <a:tabLst>
                <a:tab pos="4391025" algn="l"/>
              </a:tabLst>
              <a:defRPr/>
            </a:pPr>
            <a:r>
              <a:rPr lang="de-DE" sz="1100" dirty="0" smtClean="0">
                <a:solidFill>
                  <a:schemeClr val="bg2">
                    <a:lumMod val="75000"/>
                  </a:schemeClr>
                </a:solidFill>
              </a:rPr>
              <a:t>Andreas Wanke</a:t>
            </a:r>
            <a:r>
              <a:rPr lang="de-DE" sz="1200" dirty="0" smtClean="0">
                <a:solidFill>
                  <a:schemeClr val="bg2">
                    <a:lumMod val="75000"/>
                  </a:schemeClr>
                </a:solidFill>
              </a:rPr>
              <a:t/>
            </a:r>
            <a:br>
              <a:rPr lang="de-DE" sz="1200" dirty="0" smtClean="0">
                <a:solidFill>
                  <a:schemeClr val="bg2">
                    <a:lumMod val="75000"/>
                  </a:schemeClr>
                </a:solidFill>
              </a:rPr>
            </a:br>
            <a:r>
              <a:rPr lang="de-DE" sz="1000" dirty="0" smtClean="0">
                <a:solidFill>
                  <a:schemeClr val="bg2">
                    <a:lumMod val="75000"/>
                  </a:schemeClr>
                </a:solidFill>
              </a:rPr>
              <a:t>030 / 838 – 52254</a:t>
            </a:r>
            <a:br>
              <a:rPr lang="de-DE" sz="1000" dirty="0" smtClean="0">
                <a:solidFill>
                  <a:schemeClr val="bg2">
                    <a:lumMod val="75000"/>
                  </a:schemeClr>
                </a:solidFill>
              </a:rPr>
            </a:br>
            <a:r>
              <a:rPr lang="de-DE" sz="1000" dirty="0" smtClean="0">
                <a:solidFill>
                  <a:schemeClr val="bg2">
                    <a:lumMod val="75000"/>
                  </a:schemeClr>
                </a:solidFill>
              </a:rPr>
              <a:t>andreas.wanke@fu-berlin.de </a:t>
            </a:r>
          </a:p>
          <a:p>
            <a:pPr marL="0" marR="0" lvl="1" indent="0" algn="l" defTabSz="914400" rtl="0" eaLnBrk="1" fontAlgn="base" latinLnBrk="0" hangingPunct="1">
              <a:lnSpc>
                <a:spcPct val="100000"/>
              </a:lnSpc>
              <a:spcBef>
                <a:spcPts val="600"/>
              </a:spcBef>
              <a:spcAft>
                <a:spcPts val="0"/>
              </a:spcAft>
              <a:buClrTx/>
              <a:buSzTx/>
              <a:buFont typeface="Wingdings" pitchFamily="2" charset="2"/>
              <a:buNone/>
              <a:tabLst>
                <a:tab pos="4391025" algn="l"/>
              </a:tabLst>
              <a:defRPr/>
            </a:pPr>
            <a:r>
              <a:rPr lang="en-US" sz="1100" b="1" kern="1200" dirty="0" smtClean="0">
                <a:solidFill>
                  <a:schemeClr val="bg2">
                    <a:lumMod val="75000"/>
                  </a:schemeClr>
                </a:solidFill>
                <a:latin typeface="Arial" charset="0"/>
                <a:ea typeface="+mn-ea"/>
                <a:cs typeface="+mn-cs"/>
              </a:rPr>
              <a:t>Sustainability Management, Energy Controlling, Green IT</a:t>
            </a:r>
          </a:p>
          <a:p>
            <a:pPr marL="271463" marR="0" lvl="1" indent="0" algn="l" defTabSz="914400" rtl="0" eaLnBrk="1" fontAlgn="base" latinLnBrk="0" hangingPunct="1">
              <a:lnSpc>
                <a:spcPct val="100000"/>
              </a:lnSpc>
              <a:spcBef>
                <a:spcPts val="0"/>
              </a:spcBef>
              <a:spcAft>
                <a:spcPts val="1200"/>
              </a:spcAft>
              <a:buClrTx/>
              <a:buSzTx/>
              <a:buFont typeface="Wingdings" pitchFamily="2" charset="2"/>
              <a:buNone/>
              <a:tabLst>
                <a:tab pos="4391025" algn="l"/>
              </a:tabLst>
              <a:defRPr/>
            </a:pPr>
            <a:r>
              <a:rPr lang="de-DE" sz="1100" kern="1200" dirty="0" smtClean="0">
                <a:solidFill>
                  <a:schemeClr val="bg2">
                    <a:lumMod val="75000"/>
                  </a:schemeClr>
                </a:solidFill>
                <a:latin typeface="Arial" charset="0"/>
                <a:ea typeface="+mn-ea"/>
                <a:cs typeface="+mn-cs"/>
              </a:rPr>
              <a:t>Melanie </a:t>
            </a:r>
            <a:r>
              <a:rPr lang="de-DE" sz="1100" kern="1200" dirty="0" err="1" smtClean="0">
                <a:solidFill>
                  <a:schemeClr val="bg2">
                    <a:lumMod val="75000"/>
                  </a:schemeClr>
                </a:solidFill>
                <a:latin typeface="Arial" charset="0"/>
                <a:ea typeface="+mn-ea"/>
                <a:cs typeface="+mn-cs"/>
              </a:rPr>
              <a:t>Thie</a:t>
            </a:r>
            <a:r>
              <a:rPr lang="de-DE" sz="1100" kern="1200" dirty="0" smtClean="0">
                <a:solidFill>
                  <a:schemeClr val="bg2">
                    <a:lumMod val="75000"/>
                  </a:schemeClr>
                </a:solidFill>
                <a:latin typeface="Arial" charset="0"/>
                <a:ea typeface="+mn-ea"/>
                <a:cs typeface="+mn-cs"/>
              </a:rPr>
              <a:t/>
            </a:r>
            <a:br>
              <a:rPr lang="de-DE" sz="11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030 / 838 – 57551</a:t>
            </a:r>
            <a:br>
              <a:rPr lang="de-DE" sz="10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melanie.thie@fu-berlin.de</a:t>
            </a:r>
          </a:p>
          <a:p>
            <a:pPr marL="268288" marR="0" lvl="1" indent="-268288" algn="l" defTabSz="914400" rtl="0" eaLnBrk="1" fontAlgn="base" latinLnBrk="0" hangingPunct="1">
              <a:lnSpc>
                <a:spcPct val="100000"/>
              </a:lnSpc>
              <a:spcBef>
                <a:spcPts val="600"/>
              </a:spcBef>
              <a:spcAft>
                <a:spcPts val="1200"/>
              </a:spcAft>
              <a:buClrTx/>
              <a:buSzTx/>
              <a:buFont typeface="Wingdings" pitchFamily="2" charset="2"/>
              <a:buNone/>
              <a:tabLst>
                <a:tab pos="4391025" algn="l"/>
              </a:tabLst>
              <a:defRPr/>
            </a:pPr>
            <a:r>
              <a:rPr lang="de-DE" sz="1100" b="1" dirty="0" err="1" smtClean="0">
                <a:solidFill>
                  <a:schemeClr val="bg2">
                    <a:lumMod val="75000"/>
                  </a:schemeClr>
                </a:solidFill>
              </a:rPr>
              <a:t>Energy</a:t>
            </a:r>
            <a:r>
              <a:rPr lang="de-DE" sz="1100" b="1" dirty="0" smtClean="0">
                <a:solidFill>
                  <a:schemeClr val="bg2">
                    <a:lumMod val="75000"/>
                  </a:schemeClr>
                </a:solidFill>
              </a:rPr>
              <a:t> Management, </a:t>
            </a:r>
            <a:r>
              <a:rPr lang="de-DE" sz="1100" b="1" dirty="0" err="1" smtClean="0">
                <a:solidFill>
                  <a:schemeClr val="bg2">
                    <a:lumMod val="75000"/>
                  </a:schemeClr>
                </a:solidFill>
              </a:rPr>
              <a:t>Energy</a:t>
            </a:r>
            <a:r>
              <a:rPr lang="de-DE" sz="1100" b="1" dirty="0" smtClean="0">
                <a:solidFill>
                  <a:schemeClr val="bg2">
                    <a:lumMod val="75000"/>
                  </a:schemeClr>
                </a:solidFill>
              </a:rPr>
              <a:t> Audits, Communication</a:t>
            </a:r>
            <a:r>
              <a:rPr lang="de-DE" sz="1100" b="1" dirty="0" smtClean="0"/>
              <a:t/>
            </a:r>
            <a:br>
              <a:rPr lang="de-DE" sz="1100" b="1" dirty="0" smtClean="0"/>
            </a:br>
            <a:r>
              <a:rPr lang="de-DE" sz="1100" kern="1200" dirty="0" smtClean="0">
                <a:solidFill>
                  <a:schemeClr val="bg2">
                    <a:lumMod val="75000"/>
                  </a:schemeClr>
                </a:solidFill>
                <a:latin typeface="Arial" charset="0"/>
                <a:ea typeface="+mn-ea"/>
                <a:cs typeface="+mn-cs"/>
              </a:rPr>
              <a:t>Philipp Emmerich-Rose</a:t>
            </a:r>
            <a:br>
              <a:rPr lang="de-DE" sz="11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030 / 838 – 54260</a:t>
            </a:r>
            <a:br>
              <a:rPr lang="de-DE" sz="10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philipp.emmerich-rose@fu-berlin.de</a:t>
            </a:r>
          </a:p>
          <a:p>
            <a:pPr marL="268288" marR="0" lvl="1" indent="-268288" algn="l" defTabSz="914400" rtl="0" eaLnBrk="1" fontAlgn="base" latinLnBrk="0" hangingPunct="1">
              <a:lnSpc>
                <a:spcPct val="100000"/>
              </a:lnSpc>
              <a:spcBef>
                <a:spcPts val="600"/>
              </a:spcBef>
              <a:spcAft>
                <a:spcPts val="1200"/>
              </a:spcAft>
              <a:buClrTx/>
              <a:buSzTx/>
              <a:buFont typeface="Wingdings" pitchFamily="2" charset="2"/>
              <a:buNone/>
              <a:tabLst>
                <a:tab pos="4391025" algn="l"/>
              </a:tabLst>
              <a:defRPr/>
            </a:pPr>
            <a:r>
              <a:rPr lang="de-DE" sz="1100" b="1" dirty="0" smtClean="0">
                <a:solidFill>
                  <a:schemeClr val="bg2">
                    <a:lumMod val="75000"/>
                  </a:schemeClr>
                </a:solidFill>
              </a:rPr>
              <a:t>International </a:t>
            </a:r>
            <a:r>
              <a:rPr lang="de-DE" sz="1100" b="1" dirty="0" err="1" smtClean="0">
                <a:solidFill>
                  <a:schemeClr val="bg2">
                    <a:lumMod val="75000"/>
                  </a:schemeClr>
                </a:solidFill>
              </a:rPr>
              <a:t>Sustainability</a:t>
            </a:r>
            <a:r>
              <a:rPr lang="de-DE" sz="1100" b="1" dirty="0" smtClean="0">
                <a:solidFill>
                  <a:schemeClr val="bg2">
                    <a:lumMod val="75000"/>
                  </a:schemeClr>
                </a:solidFill>
              </a:rPr>
              <a:t> Networks,</a:t>
            </a:r>
            <a:r>
              <a:rPr lang="de-DE" sz="1100" b="1" baseline="0" dirty="0" smtClean="0">
                <a:solidFill>
                  <a:schemeClr val="bg2">
                    <a:lumMod val="75000"/>
                  </a:schemeClr>
                </a:solidFill>
              </a:rPr>
              <a:t> </a:t>
            </a:r>
            <a:r>
              <a:rPr lang="de-DE" sz="1100" b="1" dirty="0" err="1" smtClean="0">
                <a:solidFill>
                  <a:schemeClr val="bg2">
                    <a:lumMod val="75000"/>
                  </a:schemeClr>
                </a:solidFill>
              </a:rPr>
              <a:t>Program</a:t>
            </a:r>
            <a:r>
              <a:rPr lang="de-DE" sz="1100" b="1" baseline="0" dirty="0" smtClean="0">
                <a:solidFill>
                  <a:schemeClr val="bg2">
                    <a:lumMod val="75000"/>
                  </a:schemeClr>
                </a:solidFill>
              </a:rPr>
              <a:t> </a:t>
            </a:r>
            <a:r>
              <a:rPr lang="de-DE" sz="1100" b="1" dirty="0" smtClean="0">
                <a:solidFill>
                  <a:schemeClr val="bg2">
                    <a:lumMod val="75000"/>
                  </a:schemeClr>
                </a:solidFill>
              </a:rPr>
              <a:t>Management</a:t>
            </a:r>
            <a:r>
              <a:rPr lang="de-DE" sz="1100" b="1" dirty="0" smtClean="0"/>
              <a:t/>
            </a:r>
            <a:br>
              <a:rPr lang="de-DE" sz="1100" b="1" dirty="0" smtClean="0"/>
            </a:br>
            <a:r>
              <a:rPr lang="de-DE" sz="1100" kern="1200" dirty="0" smtClean="0">
                <a:solidFill>
                  <a:schemeClr val="bg2">
                    <a:lumMod val="75000"/>
                  </a:schemeClr>
                </a:solidFill>
                <a:latin typeface="Arial" charset="0"/>
                <a:ea typeface="+mn-ea"/>
                <a:cs typeface="+mn-cs"/>
              </a:rPr>
              <a:t>Katrin Risch</a:t>
            </a:r>
            <a:br>
              <a:rPr lang="de-DE" sz="11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030 / 838 – 51044</a:t>
            </a:r>
            <a:br>
              <a:rPr lang="de-DE" sz="10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katrin.risch@fu-berlin.de</a:t>
            </a:r>
            <a:endParaRPr lang="de-DE" sz="1100" b="1" kern="1200" dirty="0" smtClean="0">
              <a:solidFill>
                <a:schemeClr val="bg2">
                  <a:lumMod val="75000"/>
                </a:schemeClr>
              </a:solidFill>
              <a:latin typeface="Arial" charset="0"/>
              <a:ea typeface="+mn-ea"/>
              <a:cs typeface="+mn-cs"/>
            </a:endParaRPr>
          </a:p>
        </p:txBody>
      </p:sp>
      <p:sp>
        <p:nvSpPr>
          <p:cNvPr id="9" name="Textfeld 8"/>
          <p:cNvSpPr txBox="1"/>
          <p:nvPr userDrawn="1"/>
        </p:nvSpPr>
        <p:spPr>
          <a:xfrm>
            <a:off x="4700498" y="2600903"/>
            <a:ext cx="4139275" cy="2492990"/>
          </a:xfrm>
          <a:prstGeom prst="rect">
            <a:avLst/>
          </a:prstGeom>
          <a:noFill/>
        </p:spPr>
        <p:txBody>
          <a:bodyPr wrap="none" rtlCol="0">
            <a:spAutoFit/>
          </a:bodyPr>
          <a:lstStyle/>
          <a:p>
            <a:pPr marL="268288" marR="0" lvl="1" indent="-268288" algn="l" defTabSz="914400" rtl="0" eaLnBrk="1" fontAlgn="base" latinLnBrk="0" hangingPunct="1">
              <a:lnSpc>
                <a:spcPct val="100000"/>
              </a:lnSpc>
              <a:spcBef>
                <a:spcPts val="600"/>
              </a:spcBef>
              <a:spcAft>
                <a:spcPts val="1200"/>
              </a:spcAft>
              <a:buClrTx/>
              <a:buSzTx/>
              <a:buFont typeface="Wingdings" pitchFamily="2" charset="2"/>
              <a:buNone/>
              <a:tabLst>
                <a:tab pos="4391025" algn="l"/>
              </a:tabLst>
              <a:defRPr/>
            </a:pPr>
            <a:r>
              <a:rPr lang="de-DE" sz="1100" b="1" kern="1200" dirty="0" smtClean="0">
                <a:solidFill>
                  <a:schemeClr val="bg2">
                    <a:lumMod val="75000"/>
                  </a:schemeClr>
                </a:solidFill>
                <a:latin typeface="Arial" charset="0"/>
                <a:ea typeface="+mn-ea"/>
                <a:cs typeface="+mn-cs"/>
              </a:rPr>
              <a:t>Environmental Management,</a:t>
            </a:r>
            <a:r>
              <a:rPr lang="de-DE" sz="1100" b="1" kern="1200" baseline="0" dirty="0" smtClean="0">
                <a:solidFill>
                  <a:schemeClr val="bg2">
                    <a:lumMod val="75000"/>
                  </a:schemeClr>
                </a:solidFill>
                <a:latin typeface="Arial" charset="0"/>
                <a:ea typeface="+mn-ea"/>
                <a:cs typeface="+mn-cs"/>
              </a:rPr>
              <a:t> </a:t>
            </a:r>
            <a:r>
              <a:rPr lang="de-DE" sz="1100" b="1" kern="1200" baseline="0" dirty="0" err="1" smtClean="0">
                <a:solidFill>
                  <a:schemeClr val="bg2">
                    <a:lumMod val="75000"/>
                  </a:schemeClr>
                </a:solidFill>
                <a:latin typeface="Arial" charset="0"/>
                <a:ea typeface="+mn-ea"/>
                <a:cs typeface="+mn-cs"/>
              </a:rPr>
              <a:t>Waste</a:t>
            </a:r>
            <a:r>
              <a:rPr lang="de-DE" sz="1100" b="1" kern="1200" baseline="0" dirty="0" smtClean="0">
                <a:solidFill>
                  <a:schemeClr val="bg2">
                    <a:lumMod val="75000"/>
                  </a:schemeClr>
                </a:solidFill>
                <a:latin typeface="Arial" charset="0"/>
                <a:ea typeface="+mn-ea"/>
                <a:cs typeface="+mn-cs"/>
              </a:rPr>
              <a:t> Management Officer</a:t>
            </a:r>
            <a:r>
              <a:rPr lang="de-DE" sz="1100" b="1" kern="1200" dirty="0" smtClean="0">
                <a:solidFill>
                  <a:schemeClr val="bg2">
                    <a:lumMod val="75000"/>
                  </a:schemeClr>
                </a:solidFill>
                <a:latin typeface="Arial" charset="0"/>
                <a:ea typeface="+mn-ea"/>
                <a:cs typeface="+mn-cs"/>
              </a:rPr>
              <a:t/>
            </a:r>
            <a:br>
              <a:rPr lang="de-DE" sz="1100" b="1" kern="1200" dirty="0" smtClean="0">
                <a:solidFill>
                  <a:schemeClr val="bg2">
                    <a:lumMod val="75000"/>
                  </a:schemeClr>
                </a:solidFill>
                <a:latin typeface="Arial" charset="0"/>
                <a:ea typeface="+mn-ea"/>
                <a:cs typeface="+mn-cs"/>
              </a:rPr>
            </a:br>
            <a:r>
              <a:rPr lang="de-DE" sz="1100" kern="1200" dirty="0" smtClean="0">
                <a:solidFill>
                  <a:schemeClr val="bg2">
                    <a:lumMod val="75000"/>
                  </a:schemeClr>
                </a:solidFill>
                <a:latin typeface="Arial" charset="0"/>
                <a:ea typeface="+mn-ea"/>
                <a:cs typeface="+mn-cs"/>
              </a:rPr>
              <a:t>Wolfgang Ackermann</a:t>
            </a:r>
            <a:br>
              <a:rPr lang="de-DE" sz="11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030 / 838 – 55884</a:t>
            </a:r>
            <a:br>
              <a:rPr lang="de-DE" sz="10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wolfgang.ackermann@fu-berlin.de</a:t>
            </a:r>
          </a:p>
          <a:p>
            <a:pPr marL="268288" marR="0" lvl="1" indent="-268288" algn="l" defTabSz="914400" rtl="0" eaLnBrk="1" fontAlgn="base" latinLnBrk="0" hangingPunct="1">
              <a:lnSpc>
                <a:spcPct val="100000"/>
              </a:lnSpc>
              <a:spcBef>
                <a:spcPts val="600"/>
              </a:spcBef>
              <a:spcAft>
                <a:spcPts val="1200"/>
              </a:spcAft>
              <a:buClrTx/>
              <a:buSzTx/>
              <a:buFont typeface="Wingdings" pitchFamily="2" charset="2"/>
              <a:buNone/>
              <a:tabLst>
                <a:tab pos="4391025" algn="l"/>
              </a:tabLst>
              <a:defRPr/>
            </a:pPr>
            <a:r>
              <a:rPr lang="de-DE" sz="1100" b="1" dirty="0" smtClean="0">
                <a:solidFill>
                  <a:schemeClr val="bg2">
                    <a:lumMod val="75000"/>
                  </a:schemeClr>
                </a:solidFill>
              </a:rPr>
              <a:t>Special </a:t>
            </a:r>
            <a:r>
              <a:rPr lang="de-DE" sz="1100" b="1" dirty="0" err="1" smtClean="0">
                <a:solidFill>
                  <a:schemeClr val="bg2">
                    <a:lumMod val="75000"/>
                  </a:schemeClr>
                </a:solidFill>
              </a:rPr>
              <a:t>Waste</a:t>
            </a:r>
            <a:r>
              <a:rPr lang="de-DE" sz="1100" b="1" dirty="0" smtClean="0">
                <a:solidFill>
                  <a:schemeClr val="bg2">
                    <a:lumMod val="75000"/>
                  </a:schemeClr>
                </a:solidFill>
              </a:rPr>
              <a:t> </a:t>
            </a:r>
            <a:r>
              <a:rPr lang="de-DE" sz="1100" b="1" dirty="0" err="1" smtClean="0">
                <a:solidFill>
                  <a:schemeClr val="bg2">
                    <a:lumMod val="75000"/>
                  </a:schemeClr>
                </a:solidFill>
              </a:rPr>
              <a:t>Disposal</a:t>
            </a:r>
            <a:r>
              <a:rPr lang="de-DE" sz="1100" b="1" dirty="0" smtClean="0">
                <a:solidFill>
                  <a:schemeClr val="bg2">
                    <a:lumMod val="75000"/>
                  </a:schemeClr>
                </a:solidFill>
              </a:rPr>
              <a:t>, </a:t>
            </a:r>
            <a:r>
              <a:rPr lang="de-DE" sz="1100" b="1" dirty="0" err="1" smtClean="0">
                <a:solidFill>
                  <a:schemeClr val="bg2">
                    <a:lumMod val="75000"/>
                  </a:schemeClr>
                </a:solidFill>
              </a:rPr>
              <a:t>Waste</a:t>
            </a:r>
            <a:r>
              <a:rPr lang="de-DE" sz="1100" b="1" dirty="0" smtClean="0">
                <a:solidFill>
                  <a:schemeClr val="bg2">
                    <a:lumMod val="75000"/>
                  </a:schemeClr>
                </a:solidFill>
              </a:rPr>
              <a:t> </a:t>
            </a:r>
            <a:r>
              <a:rPr lang="de-DE" sz="1100" b="1" dirty="0" err="1" smtClean="0">
                <a:solidFill>
                  <a:schemeClr val="bg2">
                    <a:lumMod val="75000"/>
                  </a:schemeClr>
                </a:solidFill>
              </a:rPr>
              <a:t>Water</a:t>
            </a:r>
            <a:r>
              <a:rPr lang="de-DE" sz="1100" b="1" dirty="0" smtClean="0">
                <a:solidFill>
                  <a:schemeClr val="bg2">
                    <a:lumMod val="75000"/>
                  </a:schemeClr>
                </a:solidFill>
              </a:rPr>
              <a:t> Analysis</a:t>
            </a:r>
            <a:br>
              <a:rPr lang="de-DE" sz="1100" b="1" dirty="0" smtClean="0">
                <a:solidFill>
                  <a:schemeClr val="bg2">
                    <a:lumMod val="75000"/>
                  </a:schemeClr>
                </a:solidFill>
              </a:rPr>
            </a:br>
            <a:r>
              <a:rPr lang="de-DE" sz="1100" kern="1200" dirty="0" smtClean="0">
                <a:solidFill>
                  <a:schemeClr val="bg2">
                    <a:lumMod val="75000"/>
                  </a:schemeClr>
                </a:solidFill>
                <a:latin typeface="Arial" charset="0"/>
                <a:ea typeface="+mn-ea"/>
                <a:cs typeface="+mn-cs"/>
              </a:rPr>
              <a:t>Holger Bertram</a:t>
            </a:r>
            <a:r>
              <a:rPr lang="de-DE" sz="1200" kern="1200" dirty="0" smtClean="0">
                <a:solidFill>
                  <a:schemeClr val="bg2">
                    <a:lumMod val="75000"/>
                  </a:schemeClr>
                </a:solidFill>
                <a:latin typeface="Arial" charset="0"/>
                <a:ea typeface="+mn-ea"/>
                <a:cs typeface="+mn-cs"/>
              </a:rPr>
              <a:t/>
            </a:r>
            <a:br>
              <a:rPr lang="de-DE" sz="12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030 / 838 – 52655</a:t>
            </a:r>
            <a:br>
              <a:rPr lang="de-DE" sz="10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holger.bertram@fu-berlin.de</a:t>
            </a:r>
          </a:p>
          <a:p>
            <a:pPr marL="268288" marR="0" lvl="1" indent="-268288" algn="l" defTabSz="914400" rtl="0" eaLnBrk="1" fontAlgn="base" latinLnBrk="0" hangingPunct="1">
              <a:lnSpc>
                <a:spcPct val="100000"/>
              </a:lnSpc>
              <a:spcBef>
                <a:spcPts val="600"/>
              </a:spcBef>
              <a:spcAft>
                <a:spcPts val="1200"/>
              </a:spcAft>
              <a:buClrTx/>
              <a:buSzTx/>
              <a:buFont typeface="Wingdings" pitchFamily="2" charset="2"/>
              <a:buNone/>
              <a:tabLst>
                <a:tab pos="4391025" algn="l"/>
              </a:tabLst>
              <a:defRPr/>
            </a:pPr>
            <a:r>
              <a:rPr lang="de-DE" sz="1100" b="1" dirty="0" smtClean="0">
                <a:solidFill>
                  <a:schemeClr val="bg2">
                    <a:lumMod val="75000"/>
                  </a:schemeClr>
                </a:solidFill>
              </a:rPr>
              <a:t>Special </a:t>
            </a:r>
            <a:r>
              <a:rPr lang="de-DE" sz="1100" b="1" dirty="0" err="1" smtClean="0">
                <a:solidFill>
                  <a:schemeClr val="bg2">
                    <a:lumMod val="75000"/>
                  </a:schemeClr>
                </a:solidFill>
              </a:rPr>
              <a:t>Waste</a:t>
            </a:r>
            <a:r>
              <a:rPr lang="de-DE" sz="1100" b="1" dirty="0" smtClean="0">
                <a:solidFill>
                  <a:schemeClr val="bg2">
                    <a:lumMod val="75000"/>
                  </a:schemeClr>
                </a:solidFill>
              </a:rPr>
              <a:t> </a:t>
            </a:r>
            <a:r>
              <a:rPr lang="de-DE" sz="1100" b="1" dirty="0" err="1" smtClean="0">
                <a:solidFill>
                  <a:schemeClr val="bg2">
                    <a:lumMod val="75000"/>
                  </a:schemeClr>
                </a:solidFill>
              </a:rPr>
              <a:t>Disposal</a:t>
            </a:r>
            <a:r>
              <a:rPr lang="de-DE" sz="1100" b="1" dirty="0" smtClean="0">
                <a:solidFill>
                  <a:schemeClr val="bg2">
                    <a:lumMod val="75000"/>
                  </a:schemeClr>
                </a:solidFill>
              </a:rPr>
              <a:t>. </a:t>
            </a:r>
            <a:r>
              <a:rPr lang="de-DE" sz="1100" b="1" dirty="0" err="1" smtClean="0">
                <a:solidFill>
                  <a:schemeClr val="bg2">
                    <a:lumMod val="75000"/>
                  </a:schemeClr>
                </a:solidFill>
              </a:rPr>
              <a:t>Waste</a:t>
            </a:r>
            <a:r>
              <a:rPr lang="de-DE" sz="1100" b="1" dirty="0" smtClean="0">
                <a:solidFill>
                  <a:schemeClr val="bg2">
                    <a:lumMod val="75000"/>
                  </a:schemeClr>
                </a:solidFill>
              </a:rPr>
              <a:t> Registers</a:t>
            </a:r>
            <a:r>
              <a:rPr lang="de-DE" sz="1100" b="1" baseline="0" dirty="0" smtClean="0">
                <a:solidFill>
                  <a:schemeClr val="bg2">
                    <a:lumMod val="75000"/>
                  </a:schemeClr>
                </a:solidFill>
              </a:rPr>
              <a:t> &amp; </a:t>
            </a:r>
            <a:r>
              <a:rPr lang="de-DE" sz="1100" b="1" baseline="0" dirty="0" err="1" smtClean="0">
                <a:solidFill>
                  <a:schemeClr val="bg2">
                    <a:lumMod val="75000"/>
                  </a:schemeClr>
                </a:solidFill>
              </a:rPr>
              <a:t>Documentation</a:t>
            </a:r>
            <a:r>
              <a:rPr lang="de-DE" sz="1100" b="1" dirty="0" smtClean="0"/>
              <a:t/>
            </a:r>
            <a:br>
              <a:rPr lang="de-DE" sz="1100" b="1" dirty="0" smtClean="0"/>
            </a:br>
            <a:r>
              <a:rPr lang="de-DE" sz="1100" kern="1200" dirty="0" smtClean="0">
                <a:solidFill>
                  <a:schemeClr val="bg2">
                    <a:lumMod val="75000"/>
                  </a:schemeClr>
                </a:solidFill>
                <a:latin typeface="Arial" charset="0"/>
                <a:ea typeface="+mn-ea"/>
                <a:cs typeface="+mn-cs"/>
              </a:rPr>
              <a:t>Julian </a:t>
            </a:r>
            <a:r>
              <a:rPr lang="de-DE" sz="1100" kern="1200" dirty="0" err="1" smtClean="0">
                <a:solidFill>
                  <a:schemeClr val="bg2">
                    <a:lumMod val="75000"/>
                  </a:schemeClr>
                </a:solidFill>
                <a:latin typeface="Arial" charset="0"/>
                <a:ea typeface="+mn-ea"/>
                <a:cs typeface="+mn-cs"/>
              </a:rPr>
              <a:t>Reckin</a:t>
            </a:r>
            <a:r>
              <a:rPr lang="de-DE" sz="1200" kern="1200" dirty="0" smtClean="0">
                <a:solidFill>
                  <a:schemeClr val="bg2">
                    <a:lumMod val="75000"/>
                  </a:schemeClr>
                </a:solidFill>
                <a:latin typeface="Arial" charset="0"/>
                <a:ea typeface="+mn-ea"/>
                <a:cs typeface="+mn-cs"/>
              </a:rPr>
              <a:t/>
            </a:r>
            <a:br>
              <a:rPr lang="de-DE" sz="12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030 / 838 – 56782</a:t>
            </a:r>
            <a:br>
              <a:rPr lang="de-DE" sz="1000" kern="1200" dirty="0" smtClean="0">
                <a:solidFill>
                  <a:schemeClr val="bg2">
                    <a:lumMod val="75000"/>
                  </a:schemeClr>
                </a:solidFill>
                <a:latin typeface="Arial" charset="0"/>
                <a:ea typeface="+mn-ea"/>
                <a:cs typeface="+mn-cs"/>
              </a:rPr>
            </a:br>
            <a:r>
              <a:rPr lang="de-DE" sz="1000" kern="1200" dirty="0" smtClean="0">
                <a:solidFill>
                  <a:schemeClr val="bg2">
                    <a:lumMod val="75000"/>
                  </a:schemeClr>
                </a:solidFill>
                <a:latin typeface="Arial" charset="0"/>
                <a:ea typeface="+mn-ea"/>
                <a:cs typeface="+mn-cs"/>
              </a:rPr>
              <a:t>julian.reckin@fu-berlin.de</a:t>
            </a:r>
            <a:endParaRPr lang="de-DE" sz="1000" kern="1200" dirty="0">
              <a:solidFill>
                <a:schemeClr val="bg2">
                  <a:lumMod val="75000"/>
                </a:schemeClr>
              </a:solidFill>
              <a:latin typeface="Arial" charset="0"/>
              <a:ea typeface="+mn-ea"/>
              <a:cs typeface="+mn-cs"/>
            </a:endParaRPr>
          </a:p>
        </p:txBody>
      </p:sp>
      <p:sp>
        <p:nvSpPr>
          <p:cNvPr id="10" name="Textfeld 9"/>
          <p:cNvSpPr txBox="1"/>
          <p:nvPr userDrawn="1"/>
        </p:nvSpPr>
        <p:spPr>
          <a:xfrm>
            <a:off x="199223" y="1964780"/>
            <a:ext cx="8661178" cy="369332"/>
          </a:xfrm>
          <a:prstGeom prst="rect">
            <a:avLst/>
          </a:prstGeom>
          <a:noFill/>
        </p:spPr>
        <p:txBody>
          <a:bodyPr wrap="square" rtlCol="0">
            <a:spAutoFit/>
          </a:bodyPr>
          <a:lstStyle/>
          <a:p>
            <a:pPr marL="0" indent="0" algn="ctr">
              <a:lnSpc>
                <a:spcPct val="100000"/>
              </a:lnSpc>
              <a:spcBef>
                <a:spcPts val="600"/>
              </a:spcBef>
              <a:spcAft>
                <a:spcPts val="600"/>
              </a:spcAft>
              <a:buNone/>
              <a:tabLst>
                <a:tab pos="4391025" algn="l"/>
              </a:tabLst>
              <a:defRPr/>
            </a:pPr>
            <a:r>
              <a:rPr lang="de-DE" sz="1800" b="1" dirty="0" smtClean="0">
                <a:solidFill>
                  <a:schemeClr val="accent2">
                    <a:lumMod val="75000"/>
                  </a:schemeClr>
                </a:solidFill>
              </a:rPr>
              <a:t>energieundumwelt@fu-berlin.de</a:t>
            </a:r>
          </a:p>
        </p:txBody>
      </p:sp>
      <p:sp>
        <p:nvSpPr>
          <p:cNvPr id="12" name="Textfeld 11"/>
          <p:cNvSpPr txBox="1"/>
          <p:nvPr userDrawn="1"/>
        </p:nvSpPr>
        <p:spPr>
          <a:xfrm>
            <a:off x="244549" y="558140"/>
            <a:ext cx="184731" cy="369332"/>
          </a:xfrm>
          <a:prstGeom prst="rect">
            <a:avLst/>
          </a:prstGeom>
          <a:noFill/>
        </p:spPr>
        <p:txBody>
          <a:bodyPr wrap="none" rtlCol="0">
            <a:spAutoFit/>
          </a:bodyPr>
          <a:lstStyle/>
          <a:p>
            <a:endParaRPr lang="de-DE"/>
          </a:p>
        </p:txBody>
      </p:sp>
      <p:sp>
        <p:nvSpPr>
          <p:cNvPr id="14" name="Titel 1"/>
          <p:cNvSpPr txBox="1">
            <a:spLocks/>
          </p:cNvSpPr>
          <p:nvPr userDrawn="1"/>
        </p:nvSpPr>
        <p:spPr bwMode="auto">
          <a:xfrm>
            <a:off x="252788" y="847827"/>
            <a:ext cx="8642350"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85000"/>
              </a:lnSpc>
              <a:spcBef>
                <a:spcPct val="0"/>
              </a:spcBef>
              <a:spcAft>
                <a:spcPct val="0"/>
              </a:spcAft>
              <a:defRPr sz="3000" b="1" baseline="0">
                <a:solidFill>
                  <a:srgbClr val="003366"/>
                </a:solidFill>
                <a:latin typeface="+mj-lt"/>
                <a:ea typeface="+mj-ea"/>
                <a:cs typeface="+mj-cs"/>
              </a:defRPr>
            </a:lvl1pPr>
            <a:lvl2pPr algn="l" rtl="0" eaLnBrk="0" fontAlgn="base" hangingPunct="0">
              <a:lnSpc>
                <a:spcPct val="85000"/>
              </a:lnSpc>
              <a:spcBef>
                <a:spcPct val="0"/>
              </a:spcBef>
              <a:spcAft>
                <a:spcPct val="0"/>
              </a:spcAft>
              <a:defRPr sz="3000" b="1">
                <a:solidFill>
                  <a:srgbClr val="003366"/>
                </a:solidFill>
                <a:latin typeface="Arial" charset="0"/>
              </a:defRPr>
            </a:lvl2pPr>
            <a:lvl3pPr algn="l" rtl="0" eaLnBrk="0" fontAlgn="base" hangingPunct="0">
              <a:lnSpc>
                <a:spcPct val="85000"/>
              </a:lnSpc>
              <a:spcBef>
                <a:spcPct val="0"/>
              </a:spcBef>
              <a:spcAft>
                <a:spcPct val="0"/>
              </a:spcAft>
              <a:defRPr sz="3000" b="1">
                <a:solidFill>
                  <a:srgbClr val="003366"/>
                </a:solidFill>
                <a:latin typeface="Arial" charset="0"/>
              </a:defRPr>
            </a:lvl3pPr>
            <a:lvl4pPr algn="l" rtl="0" eaLnBrk="0" fontAlgn="base" hangingPunct="0">
              <a:lnSpc>
                <a:spcPct val="85000"/>
              </a:lnSpc>
              <a:spcBef>
                <a:spcPct val="0"/>
              </a:spcBef>
              <a:spcAft>
                <a:spcPct val="0"/>
              </a:spcAft>
              <a:defRPr sz="3000" b="1">
                <a:solidFill>
                  <a:srgbClr val="003366"/>
                </a:solidFill>
                <a:latin typeface="Arial" charset="0"/>
              </a:defRPr>
            </a:lvl4pPr>
            <a:lvl5pPr algn="l" rtl="0" eaLnBrk="0" fontAlgn="base" hangingPunct="0">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r>
              <a:rPr lang="en-US" sz="2800" kern="0" dirty="0" smtClean="0"/>
              <a:t>Thank you for your attention!</a:t>
            </a:r>
          </a:p>
        </p:txBody>
      </p:sp>
      <p:sp>
        <p:nvSpPr>
          <p:cNvPr id="13" name="Textfeld 12"/>
          <p:cNvSpPr txBox="1"/>
          <p:nvPr userDrawn="1"/>
        </p:nvSpPr>
        <p:spPr>
          <a:xfrm>
            <a:off x="199223" y="1531551"/>
            <a:ext cx="8661178" cy="400110"/>
          </a:xfrm>
          <a:prstGeom prst="rect">
            <a:avLst/>
          </a:prstGeom>
          <a:noFill/>
        </p:spPr>
        <p:txBody>
          <a:bodyPr wrap="square" rtlCol="0">
            <a:spAutoFit/>
          </a:bodyPr>
          <a:lstStyle/>
          <a:p>
            <a:pPr marL="0" indent="0" algn="ctr">
              <a:lnSpc>
                <a:spcPct val="100000"/>
              </a:lnSpc>
              <a:spcBef>
                <a:spcPts val="600"/>
              </a:spcBef>
              <a:spcAft>
                <a:spcPts val="600"/>
              </a:spcAft>
              <a:buNone/>
              <a:tabLst>
                <a:tab pos="4391025" algn="l"/>
              </a:tabLst>
              <a:defRPr/>
            </a:pPr>
            <a:r>
              <a:rPr lang="de-DE" sz="2000" b="1" dirty="0" err="1" smtClean="0">
                <a:solidFill>
                  <a:schemeClr val="bg2">
                    <a:lumMod val="75000"/>
                  </a:schemeClr>
                </a:solidFill>
              </a:rPr>
              <a:t>Sutainability</a:t>
            </a:r>
            <a:r>
              <a:rPr lang="de-DE" sz="2000" b="1" dirty="0" smtClean="0">
                <a:solidFill>
                  <a:schemeClr val="bg2">
                    <a:lumMod val="75000"/>
                  </a:schemeClr>
                </a:solidFill>
              </a:rPr>
              <a:t> &amp;</a:t>
            </a:r>
            <a:r>
              <a:rPr lang="de-DE" sz="2000" b="1" baseline="0" dirty="0" smtClean="0">
                <a:solidFill>
                  <a:schemeClr val="bg2">
                    <a:lumMod val="75000"/>
                  </a:schemeClr>
                </a:solidFill>
              </a:rPr>
              <a:t> </a:t>
            </a:r>
            <a:r>
              <a:rPr lang="de-DE" sz="2000" b="1" baseline="0" dirty="0" err="1" smtClean="0">
                <a:solidFill>
                  <a:schemeClr val="bg2">
                    <a:lumMod val="75000"/>
                  </a:schemeClr>
                </a:solidFill>
              </a:rPr>
              <a:t>Energy</a:t>
            </a:r>
            <a:r>
              <a:rPr lang="de-DE" sz="2000" b="1" baseline="0" dirty="0" smtClean="0">
                <a:solidFill>
                  <a:schemeClr val="bg2">
                    <a:lumMod val="75000"/>
                  </a:schemeClr>
                </a:solidFill>
              </a:rPr>
              <a:t> Management Unit</a:t>
            </a:r>
            <a:endParaRPr lang="de-DE" sz="2000" b="1" dirty="0" smtClean="0">
              <a:solidFill>
                <a:schemeClr val="bg2">
                  <a:lumMod val="75000"/>
                </a:schemeClr>
              </a:solidFill>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4047" y="6067854"/>
            <a:ext cx="1466277" cy="540000"/>
          </a:xfrm>
          <a:prstGeom prst="rect">
            <a:avLst/>
          </a:prstGeom>
        </p:spPr>
      </p:pic>
    </p:spTree>
    <p:extLst>
      <p:ext uri="{BB962C8B-B14F-4D97-AF65-F5344CB8AC3E}">
        <p14:creationId xmlns:p14="http://schemas.microsoft.com/office/powerpoint/2010/main" val="375999799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bersicht/ Gliederung/ 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smtClean="0"/>
              <a:t>Übersicht/ Gliederung/ Agenda</a:t>
            </a:r>
            <a:endParaRPr lang="de-DE"/>
          </a:p>
        </p:txBody>
      </p:sp>
      <p:sp>
        <p:nvSpPr>
          <p:cNvPr id="4" name="Inhaltsplatzhalter 2"/>
          <p:cNvSpPr>
            <a:spLocks noGrp="1"/>
          </p:cNvSpPr>
          <p:nvPr>
            <p:ph idx="1"/>
          </p:nvPr>
        </p:nvSpPr>
        <p:spPr>
          <a:xfrm>
            <a:off x="250825" y="1619251"/>
            <a:ext cx="8642350" cy="3273810"/>
          </a:xfrm>
        </p:spPr>
        <p:txBody>
          <a:bodyPr/>
          <a:lstStyle>
            <a:lvl1pPr marL="271463" indent="-271463">
              <a:buClr>
                <a:schemeClr val="accent2"/>
              </a:buClr>
              <a:buFont typeface="Wingdings" pitchFamily="2" charset="2"/>
              <a:buChar char="§"/>
              <a:defRPr lang="de-DE" sz="2000" dirty="0" smtClean="0">
                <a:solidFill>
                  <a:srgbClr val="000000"/>
                </a:solidFill>
                <a:latin typeface="+mn-lt"/>
                <a:ea typeface="+mn-ea"/>
                <a:cs typeface="+mn-cs"/>
              </a:defRPr>
            </a:lvl1pPr>
            <a:lvl2pPr marL="708025" indent="-176213">
              <a:defRPr/>
            </a:lvl2pPr>
            <a:lvl3pPr>
              <a:defRPr sz="1800"/>
            </a:lvl3pPr>
            <a:lvl6pPr>
              <a:defRPr sz="1600"/>
            </a:lvl6pPr>
          </a:lstStyle>
          <a:p>
            <a:pPr marL="533400" lvl="0" indent="-342900" algn="l" rtl="0" eaLnBrk="0" fontAlgn="base" hangingPunct="0">
              <a:lnSpc>
                <a:spcPct val="102000"/>
              </a:lnSpc>
              <a:spcBef>
                <a:spcPts val="0"/>
              </a:spcBef>
              <a:spcAft>
                <a:spcPts val="1000"/>
              </a:spcAft>
              <a:buClr>
                <a:schemeClr val="accent6"/>
              </a:buClr>
              <a:buFont typeface="Wingdings" pitchFamily="2" charset="2"/>
              <a:buChar char="§"/>
            </a:pPr>
            <a:r>
              <a:rPr lang="de-DE" dirty="0" smtClean="0"/>
              <a:t>Textmasterformate durch Klicken bearbeiten</a:t>
            </a:r>
          </a:p>
          <a:p>
            <a:pPr lvl="2"/>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93060"/>
            <a:ext cx="9144000" cy="1777853"/>
          </a:xfrm>
          <a:prstGeom prst="rect">
            <a:avLst/>
          </a:prstGeom>
        </p:spPr>
      </p:pic>
    </p:spTree>
    <p:extLst>
      <p:ext uri="{BB962C8B-B14F-4D97-AF65-F5344CB8AC3E}">
        <p14:creationId xmlns:p14="http://schemas.microsoft.com/office/powerpoint/2010/main" val="3075686126"/>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wischenkapitel_Version1">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1959364856"/>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Übersicht_BILANZ">
    <p:bg>
      <p:bgPr>
        <a:blipFill dpi="0" rotWithShape="1">
          <a:blip r:embed="rId2">
            <a:alphaModFix amt="15000"/>
            <a:lum/>
          </a:blip>
          <a:srcRect/>
          <a:stretch>
            <a:fillRect l="8000" t="21000" r="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smtClean="0"/>
              <a:t>Inhalt/ Gliederung/ Agenda/ Übersicht</a:t>
            </a:r>
            <a:endParaRPr lang="de-DE"/>
          </a:p>
        </p:txBody>
      </p:sp>
      <p:sp>
        <p:nvSpPr>
          <p:cNvPr id="5" name="Inhaltsplatzhalter 4"/>
          <p:cNvSpPr>
            <a:spLocks noGrp="1"/>
          </p:cNvSpPr>
          <p:nvPr>
            <p:ph sz="quarter" idx="11"/>
          </p:nvPr>
        </p:nvSpPr>
        <p:spPr>
          <a:xfrm>
            <a:off x="252000" y="1620000"/>
            <a:ext cx="8644557" cy="4749800"/>
          </a:xfrm>
        </p:spPr>
        <p:txBody>
          <a:bodyPr anchor="ctr"/>
          <a:lstStyle>
            <a:lvl1pPr marL="190500" indent="0" algn="l" rtl="0" eaLnBrk="0" fontAlgn="base" hangingPunct="0">
              <a:lnSpc>
                <a:spcPct val="102000"/>
              </a:lnSpc>
              <a:spcBef>
                <a:spcPts val="0"/>
              </a:spcBef>
              <a:spcAft>
                <a:spcPts val="1800"/>
              </a:spcAft>
              <a:buClr>
                <a:schemeClr val="accent6"/>
              </a:buClr>
              <a:buFont typeface="Wingdings" pitchFamily="2" charset="2"/>
              <a:buNone/>
              <a:defRPr lang="de-DE" sz="2200" b="1" dirty="0" smtClean="0">
                <a:solidFill>
                  <a:schemeClr val="tx1"/>
                </a:solidFill>
                <a:latin typeface="+mn-lt"/>
                <a:ea typeface="+mn-ea"/>
                <a:cs typeface="+mn-cs"/>
              </a:defRPr>
            </a:lvl1pPr>
            <a:lvl3pPr>
              <a:defRPr sz="1800">
                <a:solidFill>
                  <a:schemeClr val="tx1"/>
                </a:solidFill>
              </a:defRPr>
            </a:lvl3pPr>
            <a:lvl4pPr>
              <a:defRPr>
                <a:solidFill>
                  <a:schemeClr val="tx1"/>
                </a:solidFill>
              </a:defRPr>
            </a:lvl4pPr>
            <a:lvl5pPr>
              <a:defRPr>
                <a:solidFill>
                  <a:schemeClr val="tx1"/>
                </a:solidFill>
              </a:defRPr>
            </a:lvl5pPr>
            <a:lvl6pPr>
              <a:defRPr sz="1600">
                <a:solidFill>
                  <a:schemeClr val="tx1"/>
                </a:solidFill>
              </a:defRPr>
            </a:lvl6pPr>
          </a:lstStyle>
          <a:p>
            <a:pPr lvl="0"/>
            <a:r>
              <a:rPr lang="de-DE" smtClean="0"/>
              <a:t>Textmasterformat bearbeiten</a:t>
            </a:r>
          </a:p>
        </p:txBody>
      </p:sp>
    </p:spTree>
    <p:extLst>
      <p:ext uri="{BB962C8B-B14F-4D97-AF65-F5344CB8AC3E}">
        <p14:creationId xmlns:p14="http://schemas.microsoft.com/office/powerpoint/2010/main" val="3032874268"/>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Übersicht_LOGO">
    <p:bg>
      <p:bgPr>
        <a:blipFill dpi="0" rotWithShape="1">
          <a:blip r:embed="rId2">
            <a:alphaModFix amt="28000"/>
            <a:lum/>
          </a:blip>
          <a:srcRect/>
          <a:stretch>
            <a:fillRect l="45000" t="24000" r="-1000" b="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smtClean="0"/>
              <a:t>Inhalt/ Gliederung/ Agenda/ Übersicht</a:t>
            </a:r>
            <a:endParaRPr lang="de-DE"/>
          </a:p>
        </p:txBody>
      </p:sp>
      <p:sp>
        <p:nvSpPr>
          <p:cNvPr id="5" name="Inhaltsplatzhalter 4"/>
          <p:cNvSpPr>
            <a:spLocks noGrp="1"/>
          </p:cNvSpPr>
          <p:nvPr>
            <p:ph sz="quarter" idx="11"/>
          </p:nvPr>
        </p:nvSpPr>
        <p:spPr>
          <a:xfrm>
            <a:off x="252000" y="1620000"/>
            <a:ext cx="8644557" cy="4749800"/>
          </a:xfrm>
        </p:spPr>
        <p:txBody>
          <a:bodyPr anchor="ctr"/>
          <a:lstStyle>
            <a:lvl1pPr marL="190500" indent="0" algn="l" rtl="0" eaLnBrk="0" fontAlgn="base" hangingPunct="0">
              <a:lnSpc>
                <a:spcPct val="102000"/>
              </a:lnSpc>
              <a:spcBef>
                <a:spcPts val="0"/>
              </a:spcBef>
              <a:spcAft>
                <a:spcPts val="1800"/>
              </a:spcAft>
              <a:buClr>
                <a:schemeClr val="accent6"/>
              </a:buClr>
              <a:buFont typeface="Wingdings" pitchFamily="2" charset="2"/>
              <a:buNone/>
              <a:defRPr lang="de-DE" sz="2200" b="1" dirty="0" smtClean="0">
                <a:solidFill>
                  <a:schemeClr val="tx1"/>
                </a:solidFill>
                <a:latin typeface="+mn-lt"/>
                <a:ea typeface="+mn-ea"/>
                <a:cs typeface="+mn-cs"/>
              </a:defRPr>
            </a:lvl1pPr>
            <a:lvl3pPr>
              <a:defRPr sz="1800">
                <a:solidFill>
                  <a:schemeClr val="tx1"/>
                </a:solidFill>
              </a:defRPr>
            </a:lvl3pPr>
            <a:lvl4pPr>
              <a:defRPr>
                <a:solidFill>
                  <a:schemeClr val="tx1"/>
                </a:solidFill>
              </a:defRPr>
            </a:lvl4pPr>
            <a:lvl5pPr>
              <a:defRPr>
                <a:solidFill>
                  <a:schemeClr val="tx1"/>
                </a:solidFill>
              </a:defRPr>
            </a:lvl5pPr>
            <a:lvl6pPr>
              <a:defRPr sz="1600">
                <a:solidFill>
                  <a:schemeClr val="tx1"/>
                </a:solidFill>
              </a:defRPr>
            </a:lvl6pPr>
          </a:lstStyle>
          <a:p>
            <a:pPr lvl="0"/>
            <a:r>
              <a:rPr lang="de-DE" smtClean="0"/>
              <a:t>Textmasterformat bearbeiten</a:t>
            </a:r>
          </a:p>
        </p:txBody>
      </p:sp>
    </p:spTree>
    <p:extLst>
      <p:ext uri="{BB962C8B-B14F-4D97-AF65-F5344CB8AC3E}">
        <p14:creationId xmlns:p14="http://schemas.microsoft.com/office/powerpoint/2010/main" val="3582223833"/>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873936423"/>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Inhaltsplatzhalter 4"/>
          <p:cNvSpPr>
            <a:spLocks noGrp="1"/>
          </p:cNvSpPr>
          <p:nvPr>
            <p:ph sz="quarter" idx="11"/>
          </p:nvPr>
        </p:nvSpPr>
        <p:spPr>
          <a:xfrm>
            <a:off x="252000" y="1620000"/>
            <a:ext cx="8644557" cy="4749800"/>
          </a:xfrm>
        </p:spPr>
        <p:txBody>
          <a:bodyPr/>
          <a:lstStyle>
            <a:lvl1pPr marL="533400" indent="-342900" algn="l" rtl="0" eaLnBrk="0" fontAlgn="base" hangingPunct="0">
              <a:lnSpc>
                <a:spcPct val="102000"/>
              </a:lnSpc>
              <a:spcBef>
                <a:spcPts val="0"/>
              </a:spcBef>
              <a:spcAft>
                <a:spcPts val="1000"/>
              </a:spcAft>
              <a:buClr>
                <a:schemeClr val="accent6"/>
              </a:buClr>
              <a:buFont typeface="Wingdings" pitchFamily="2" charset="2"/>
              <a:buChar char="§"/>
              <a:defRPr lang="de-DE" sz="2000" dirty="0" smtClean="0">
                <a:solidFill>
                  <a:schemeClr val="tx1"/>
                </a:solidFill>
                <a:latin typeface="+mn-lt"/>
                <a:ea typeface="+mn-ea"/>
                <a:cs typeface="+mn-cs"/>
              </a:defRPr>
            </a:lvl1pPr>
            <a:lvl3pPr>
              <a:defRPr sz="1800">
                <a:solidFill>
                  <a:schemeClr val="tx1"/>
                </a:solidFill>
              </a:defRPr>
            </a:lvl3pPr>
            <a:lvl4pPr>
              <a:defRPr>
                <a:solidFill>
                  <a:schemeClr val="tx1"/>
                </a:solidFill>
              </a:defRPr>
            </a:lvl4pPr>
            <a:lvl5pPr>
              <a:defRPr>
                <a:solidFill>
                  <a:schemeClr val="tx1"/>
                </a:solidFill>
              </a:defRPr>
            </a:lvl5pPr>
            <a:lvl6pPr>
              <a:defRPr sz="1600">
                <a:solidFill>
                  <a:schemeClr val="tx1"/>
                </a:solidFill>
              </a:defRPr>
            </a:lvl6pPr>
          </a:lstStyle>
          <a:p>
            <a:pPr lvl="0"/>
            <a:r>
              <a:rPr lang="de-DE" dirty="0" smtClean="0"/>
              <a:t>Textmasterformat bearbeiten</a:t>
            </a:r>
          </a:p>
          <a:p>
            <a:pPr lvl="2"/>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spTree>
    <p:extLst>
      <p:ext uri="{BB962C8B-B14F-4D97-AF65-F5344CB8AC3E}">
        <p14:creationId xmlns:p14="http://schemas.microsoft.com/office/powerpoint/2010/main" val="527379674"/>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92000"/>
            <a:ext cx="4038600" cy="4525963"/>
          </a:xfrm>
        </p:spPr>
        <p:txBody>
          <a:bodyPr/>
          <a:lstStyle>
            <a:lvl1pPr>
              <a:buClr>
                <a:schemeClr val="accent6"/>
              </a:buCl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92000"/>
            <a:ext cx="4038600" cy="4525963"/>
          </a:xfrm>
        </p:spPr>
        <p:txBody>
          <a:bodyPr/>
          <a:lstStyle>
            <a:lvl1pPr>
              <a:buClr>
                <a:schemeClr val="accent6"/>
              </a:buCl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52722713"/>
      </p:ext>
    </p:extLst>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92000"/>
            <a:ext cx="4040188" cy="639762"/>
          </a:xfrm>
        </p:spPr>
        <p:txBody>
          <a:bodyPr anchor="t"/>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341125"/>
            <a:ext cx="4040188" cy="395128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692000"/>
            <a:ext cx="4041775" cy="639762"/>
          </a:xfrm>
        </p:spPr>
        <p:txBody>
          <a:bodyPr anchor="t"/>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341125"/>
            <a:ext cx="4041775" cy="395128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32571068"/>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13"/>
            <a:ext cx="9144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250825" y="1619250"/>
            <a:ext cx="8642350" cy="48625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33400" lvl="0" indent="-342900" algn="l" rtl="0" eaLnBrk="0" fontAlgn="base" hangingPunct="0">
              <a:lnSpc>
                <a:spcPct val="102000"/>
              </a:lnSpc>
              <a:spcBef>
                <a:spcPts val="0"/>
              </a:spcBef>
              <a:spcAft>
                <a:spcPts val="1000"/>
              </a:spcAft>
              <a:buClr>
                <a:schemeClr val="accent6"/>
              </a:buClr>
              <a:buFont typeface="Wingdings" pitchFamily="2" charset="2"/>
              <a:buChar char="§"/>
            </a:pPr>
            <a:r>
              <a:rPr lang="de-DE" dirty="0" smtClean="0"/>
              <a:t>Mastertextformat bearbeiten</a:t>
            </a:r>
          </a:p>
          <a:p>
            <a:pPr lvl="2"/>
            <a:r>
              <a:rPr lang="de-DE" dirty="0" smtClean="0"/>
              <a:t>Zweite Ebene</a:t>
            </a:r>
          </a:p>
          <a:p>
            <a:pPr lvl="3"/>
            <a:r>
              <a:rPr lang="de-DE" dirty="0" smtClean="0"/>
              <a:t>Dritte Ebene</a:t>
            </a:r>
          </a:p>
          <a:p>
            <a:pPr lvl="4"/>
            <a:r>
              <a:rPr lang="de-DE" dirty="0" smtClean="0"/>
              <a:t>Vierte Ebene</a:t>
            </a:r>
          </a:p>
          <a:p>
            <a:pPr lvl="5"/>
            <a:r>
              <a:rPr lang="de-DE" dirty="0" smtClean="0"/>
              <a:t>Fünfte Ebene</a:t>
            </a:r>
          </a:p>
        </p:txBody>
      </p:sp>
      <p:sp>
        <p:nvSpPr>
          <p:cNvPr id="2052" name="Rectangle 5"/>
          <p:cNvSpPr>
            <a:spLocks noGrp="1" noChangeArrowheads="1"/>
          </p:cNvSpPr>
          <p:nvPr>
            <p:ph type="title"/>
          </p:nvPr>
        </p:nvSpPr>
        <p:spPr bwMode="auto">
          <a:xfrm>
            <a:off x="250825" y="795430"/>
            <a:ext cx="8642350" cy="428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Mastertitelformat bearbeiten</a:t>
            </a:r>
          </a:p>
        </p:txBody>
      </p:sp>
      <p:sp>
        <p:nvSpPr>
          <p:cNvPr id="327686" name="Rectangle 6"/>
          <p:cNvSpPr>
            <a:spLocks noChangeArrowheads="1"/>
          </p:cNvSpPr>
          <p:nvPr/>
        </p:nvSpPr>
        <p:spPr bwMode="auto">
          <a:xfrm>
            <a:off x="7610475" y="6657957"/>
            <a:ext cx="1227138" cy="216000"/>
          </a:xfrm>
          <a:prstGeom prst="rect">
            <a:avLst/>
          </a:prstGeom>
          <a:noFill/>
          <a:ln w="9525">
            <a:noFill/>
            <a:miter lim="800000"/>
            <a:headEnd/>
            <a:tailEnd/>
          </a:ln>
          <a:effectLst/>
        </p:spPr>
        <p:txBody>
          <a:bodyPr anchor="ctr"/>
          <a:lstStyle/>
          <a:p>
            <a:pPr algn="r">
              <a:defRPr/>
            </a:pPr>
            <a:fld id="{A8329949-501E-425C-8C09-C25905E1D699}" type="slidenum">
              <a:rPr lang="de-DE" sz="1000" b="0" smtClean="0">
                <a:solidFill>
                  <a:schemeClr val="bg2">
                    <a:lumMod val="75000"/>
                  </a:schemeClr>
                </a:solidFill>
              </a:rPr>
              <a:t>‹Nr.›</a:t>
            </a:fld>
            <a:endParaRPr lang="de-DE" sz="1000" b="0" dirty="0">
              <a:solidFill>
                <a:schemeClr val="bg2">
                  <a:lumMod val="75000"/>
                </a:schemeClr>
              </a:solidFill>
            </a:endParaRPr>
          </a:p>
        </p:txBody>
      </p:sp>
      <p:pic>
        <p:nvPicPr>
          <p:cNvPr id="2056" name="Picture 24" descr="Logo_RGB_300dpi"/>
          <p:cNvPicPr>
            <a:picLocks noChangeAspect="1" noChangeArrowheads="1"/>
          </p:cNvPicPr>
          <p:nvPr/>
        </p:nvPicPr>
        <p:blipFill>
          <a:blip r:embed="rId19" cstate="print"/>
          <a:srcRect/>
          <a:stretch>
            <a:fillRect/>
          </a:stretch>
        </p:blipFill>
        <p:spPr bwMode="auto">
          <a:xfrm>
            <a:off x="6738938" y="144463"/>
            <a:ext cx="2138362" cy="566737"/>
          </a:xfrm>
          <a:prstGeom prst="rect">
            <a:avLst/>
          </a:prstGeom>
          <a:noFill/>
          <a:ln w="9525">
            <a:noFill/>
            <a:miter lim="800000"/>
            <a:headEnd/>
            <a:tailEnd/>
          </a:ln>
        </p:spPr>
      </p:pic>
      <p:sp>
        <p:nvSpPr>
          <p:cNvPr id="8" name="Rectangle 6"/>
          <p:cNvSpPr>
            <a:spLocks noChangeArrowheads="1"/>
          </p:cNvSpPr>
          <p:nvPr/>
        </p:nvSpPr>
        <p:spPr bwMode="auto">
          <a:xfrm>
            <a:off x="148826" y="6657957"/>
            <a:ext cx="7510619" cy="200043"/>
          </a:xfrm>
          <a:prstGeom prst="rect">
            <a:avLst/>
          </a:prstGeom>
          <a:noFill/>
          <a:ln w="9525">
            <a:noFill/>
            <a:miter lim="800000"/>
            <a:headEnd/>
            <a:tailEnd/>
          </a:ln>
          <a:effectLst/>
        </p:spPr>
        <p:txBody>
          <a:bodyPr anchor="ctr"/>
          <a:lstStyle/>
          <a:p>
            <a:r>
              <a:rPr lang="de-DE" sz="1000" smtClean="0"/>
              <a:t>5th UGAF Workshop, Berlin</a:t>
            </a:r>
            <a:endParaRPr lang="de-DE" sz="1000" dirty="0"/>
          </a:p>
        </p:txBody>
      </p:sp>
    </p:spTree>
  </p:cSld>
  <p:clrMap bg1="lt1" tx1="dk1" bg2="lt2" tx2="dk2" accent1="accent1" accent2="accent2" accent3="accent3" accent4="accent4" accent5="accent5" accent6="accent6" hlink="hlink" folHlink="folHlink"/>
  <p:sldLayoutIdLst>
    <p:sldLayoutId id="2147483679" r:id="rId1"/>
    <p:sldLayoutId id="2147483703" r:id="rId2"/>
    <p:sldLayoutId id="2147483694" r:id="rId3"/>
    <p:sldLayoutId id="2147483711" r:id="rId4"/>
    <p:sldLayoutId id="2147483712" r:id="rId5"/>
    <p:sldLayoutId id="2147483697" r:id="rId6"/>
    <p:sldLayoutId id="2147483706" r:id="rId7"/>
    <p:sldLayoutId id="2147483695" r:id="rId8"/>
    <p:sldLayoutId id="2147483696" r:id="rId9"/>
    <p:sldLayoutId id="2147483699" r:id="rId10"/>
    <p:sldLayoutId id="2147483700" r:id="rId11"/>
    <p:sldLayoutId id="2147483701" r:id="rId12"/>
    <p:sldLayoutId id="2147483702" r:id="rId13"/>
    <p:sldLayoutId id="2147483698" r:id="rId14"/>
    <p:sldLayoutId id="2147483704" r:id="rId15"/>
    <p:sldLayoutId id="2147483707" r:id="rId16"/>
    <p:sldLayoutId id="2147483705" r:id="rId17"/>
  </p:sldLayoutIdLst>
  <p:transition spd="slow"/>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2800" b="1">
          <a:solidFill>
            <a:srgbClr val="003366"/>
          </a:solidFill>
          <a:latin typeface="+mj-lt"/>
          <a:ea typeface="+mj-ea"/>
          <a:cs typeface="+mj-cs"/>
        </a:defRPr>
      </a:lvl1pPr>
      <a:lvl2pPr algn="l" rtl="0" eaLnBrk="0" fontAlgn="base" hangingPunct="0">
        <a:lnSpc>
          <a:spcPct val="85000"/>
        </a:lnSpc>
        <a:spcBef>
          <a:spcPct val="0"/>
        </a:spcBef>
        <a:spcAft>
          <a:spcPct val="0"/>
        </a:spcAft>
        <a:defRPr sz="3000" b="1">
          <a:solidFill>
            <a:srgbClr val="003366"/>
          </a:solidFill>
          <a:latin typeface="Arial" charset="0"/>
        </a:defRPr>
      </a:lvl2pPr>
      <a:lvl3pPr algn="l" rtl="0" eaLnBrk="0" fontAlgn="base" hangingPunct="0">
        <a:lnSpc>
          <a:spcPct val="85000"/>
        </a:lnSpc>
        <a:spcBef>
          <a:spcPct val="0"/>
        </a:spcBef>
        <a:spcAft>
          <a:spcPct val="0"/>
        </a:spcAft>
        <a:defRPr sz="3000" b="1">
          <a:solidFill>
            <a:srgbClr val="003366"/>
          </a:solidFill>
          <a:latin typeface="Arial" charset="0"/>
        </a:defRPr>
      </a:lvl3pPr>
      <a:lvl4pPr algn="l" rtl="0" eaLnBrk="0" fontAlgn="base" hangingPunct="0">
        <a:lnSpc>
          <a:spcPct val="85000"/>
        </a:lnSpc>
        <a:spcBef>
          <a:spcPct val="0"/>
        </a:spcBef>
        <a:spcAft>
          <a:spcPct val="0"/>
        </a:spcAft>
        <a:defRPr sz="3000" b="1">
          <a:solidFill>
            <a:srgbClr val="003366"/>
          </a:solidFill>
          <a:latin typeface="Arial" charset="0"/>
        </a:defRPr>
      </a:lvl4pPr>
      <a:lvl5pPr algn="l" rtl="0" eaLnBrk="0" fontAlgn="base" hangingPunct="0">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p:titleStyle>
    <p:bodyStyle>
      <a:lvl1pPr marL="342900" indent="-342900" algn="l" rtl="0" eaLnBrk="0" fontAlgn="base" hangingPunct="0">
        <a:lnSpc>
          <a:spcPct val="102000"/>
        </a:lnSpc>
        <a:spcBef>
          <a:spcPts val="500"/>
        </a:spcBef>
        <a:spcAft>
          <a:spcPct val="0"/>
        </a:spcAft>
        <a:buClrTx/>
        <a:buFont typeface="Wingdings" pitchFamily="2" charset="2"/>
        <a:buChar char="§"/>
        <a:defRPr lang="de-DE" sz="2000" dirty="0" smtClean="0">
          <a:solidFill>
            <a:schemeClr val="tx1"/>
          </a:solidFill>
          <a:latin typeface="+mn-lt"/>
          <a:ea typeface="+mn-ea"/>
          <a:cs typeface="+mn-cs"/>
        </a:defRPr>
      </a:lvl1pPr>
      <a:lvl2pPr marL="541338" indent="-176213" algn="l" rtl="0" eaLnBrk="0" fontAlgn="base" hangingPunct="0">
        <a:lnSpc>
          <a:spcPct val="102000"/>
        </a:lnSpc>
        <a:spcBef>
          <a:spcPts val="500"/>
        </a:spcBef>
        <a:spcAft>
          <a:spcPct val="0"/>
        </a:spcAft>
        <a:buClr>
          <a:srgbClr val="000000"/>
        </a:buClr>
        <a:buChar char="-"/>
        <a:defRPr>
          <a:solidFill>
            <a:srgbClr val="000000"/>
          </a:solidFill>
          <a:latin typeface="+mn-lt"/>
        </a:defRPr>
      </a:lvl2pPr>
      <a:lvl3pPr marL="808038" indent="-188913" algn="l" rtl="0" eaLnBrk="0" fontAlgn="base" hangingPunct="0">
        <a:lnSpc>
          <a:spcPct val="102000"/>
        </a:lnSpc>
        <a:spcBef>
          <a:spcPts val="500"/>
        </a:spcBef>
        <a:spcAft>
          <a:spcPct val="0"/>
        </a:spcAft>
        <a:buClr>
          <a:srgbClr val="000000"/>
        </a:buClr>
        <a:buChar char="-"/>
        <a:defRPr sz="1800">
          <a:solidFill>
            <a:schemeClr val="tx1"/>
          </a:solidFill>
          <a:latin typeface="+mn-lt"/>
        </a:defRPr>
      </a:lvl3pPr>
      <a:lvl4pPr marL="1079500" indent="-176213" algn="l" rtl="0" eaLnBrk="0" fontAlgn="base" hangingPunct="0">
        <a:lnSpc>
          <a:spcPct val="102000"/>
        </a:lnSpc>
        <a:spcBef>
          <a:spcPts val="500"/>
        </a:spcBef>
        <a:spcAft>
          <a:spcPct val="0"/>
        </a:spcAft>
        <a:buClr>
          <a:srgbClr val="000000"/>
        </a:buClr>
        <a:buChar char="-"/>
        <a:defRPr sz="1600">
          <a:solidFill>
            <a:schemeClr val="tx1"/>
          </a:solidFill>
          <a:latin typeface="+mn-lt"/>
        </a:defRPr>
      </a:lvl4pPr>
      <a:lvl5pPr marL="1435100" indent="-176213" algn="l" rtl="0" eaLnBrk="0" fontAlgn="base" hangingPunct="0">
        <a:lnSpc>
          <a:spcPct val="102000"/>
        </a:lnSpc>
        <a:spcBef>
          <a:spcPts val="500"/>
        </a:spcBef>
        <a:spcAft>
          <a:spcPct val="0"/>
        </a:spcAft>
        <a:buClr>
          <a:srgbClr val="000000"/>
        </a:buClr>
        <a:buChar char="-"/>
        <a:defRPr sz="1600">
          <a:solidFill>
            <a:schemeClr val="tx1"/>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sz="1600">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dirty="0" smtClean="0"/>
              <a:t>Campus Walking Tour</a:t>
            </a:r>
            <a:endParaRPr lang="de-DE" dirty="0"/>
          </a:p>
        </p:txBody>
      </p:sp>
      <p:sp>
        <p:nvSpPr>
          <p:cNvPr id="4" name="Textplatzhalter 3"/>
          <p:cNvSpPr>
            <a:spLocks noGrp="1"/>
          </p:cNvSpPr>
          <p:nvPr>
            <p:ph type="body" sz="quarter" idx="11"/>
          </p:nvPr>
        </p:nvSpPr>
        <p:spPr/>
        <p:txBody>
          <a:bodyPr/>
          <a:lstStyle/>
          <a:p>
            <a:r>
              <a:rPr lang="de-DE" dirty="0" err="1" smtClean="0"/>
              <a:t>Sustainable</a:t>
            </a:r>
            <a:r>
              <a:rPr lang="de-DE" dirty="0" smtClean="0"/>
              <a:t> </a:t>
            </a:r>
          </a:p>
          <a:p>
            <a:r>
              <a:rPr lang="de-DE" dirty="0" smtClean="0"/>
              <a:t>Campus Management </a:t>
            </a:r>
          </a:p>
          <a:p>
            <a:r>
              <a:rPr lang="de-DE" dirty="0" smtClean="0"/>
              <a:t>at Freie Universität Berlin</a:t>
            </a:r>
            <a:endParaRPr lang="de-DE" dirty="0"/>
          </a:p>
        </p:txBody>
      </p:sp>
      <p:sp>
        <p:nvSpPr>
          <p:cNvPr id="5" name="Inhaltsplatzhalter 4"/>
          <p:cNvSpPr>
            <a:spLocks noGrp="1"/>
          </p:cNvSpPr>
          <p:nvPr>
            <p:ph sz="quarter" idx="12"/>
          </p:nvPr>
        </p:nvSpPr>
        <p:spPr/>
        <p:txBody>
          <a:bodyPr/>
          <a:lstStyle/>
          <a:p>
            <a:pPr algn="ctr"/>
            <a:r>
              <a:rPr lang="de-DE" dirty="0" smtClean="0"/>
              <a:t>5th </a:t>
            </a:r>
            <a:r>
              <a:rPr lang="de-DE" smtClean="0"/>
              <a:t>UGAF Workshop, Berlin</a:t>
            </a:r>
            <a:endParaRPr lang="de-DE" dirty="0" smtClean="0"/>
          </a:p>
          <a:p>
            <a:pPr algn="ctr"/>
            <a:r>
              <a:rPr lang="de-DE" dirty="0" smtClean="0"/>
              <a:t>2015/03/25 – 2015/03/27</a:t>
            </a:r>
            <a:endParaRPr lang="de-DE" dirty="0"/>
          </a:p>
        </p:txBody>
      </p:sp>
      <p:sp>
        <p:nvSpPr>
          <p:cNvPr id="6" name="Textplatzhalter 5"/>
          <p:cNvSpPr>
            <a:spLocks noGrp="1"/>
          </p:cNvSpPr>
          <p:nvPr>
            <p:ph type="body" sz="quarter" idx="13"/>
          </p:nvPr>
        </p:nvSpPr>
        <p:spPr/>
        <p:txBody>
          <a:bodyPr/>
          <a:lstStyle/>
          <a:p>
            <a:r>
              <a:rPr lang="de-DE" dirty="0" smtClean="0"/>
              <a:t>Andreas Wanke, Melanie </a:t>
            </a:r>
            <a:r>
              <a:rPr lang="de-DE" dirty="0" err="1" smtClean="0"/>
              <a:t>Thie</a:t>
            </a:r>
            <a:endParaRPr lang="de-DE" dirty="0" smtClean="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9161" y="726308"/>
            <a:ext cx="1398049" cy="1260000"/>
          </a:xfrm>
          <a:prstGeom prst="rect">
            <a:avLst/>
          </a:prstGeom>
        </p:spPr>
      </p:pic>
    </p:spTree>
    <p:extLst>
      <p:ext uri="{BB962C8B-B14F-4D97-AF65-F5344CB8AC3E}">
        <p14:creationId xmlns:p14="http://schemas.microsoft.com/office/powerpoint/2010/main" val="161038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lum bright="70000" contrast="-70000"/>
          </a:blip>
          <a:srcRect l="6798"/>
          <a:stretch/>
        </p:blipFill>
        <p:spPr>
          <a:xfrm>
            <a:off x="85" y="0"/>
            <a:ext cx="9143915" cy="6660000"/>
          </a:xfrm>
          <a:prstGeom prst="rect">
            <a:avLst/>
          </a:prstGeom>
        </p:spPr>
      </p:pic>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l="12623" t="20308" r="14758" b="137"/>
          <a:stretch/>
        </p:blipFill>
        <p:spPr>
          <a:xfrm>
            <a:off x="722313" y="1315846"/>
            <a:ext cx="2721685" cy="1980000"/>
          </a:xfrm>
          <a:prstGeom prst="rect">
            <a:avLst/>
          </a:prstGeom>
          <a:noFill/>
          <a:ln>
            <a:noFill/>
          </a:ln>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4706" y="2942725"/>
            <a:ext cx="3344595" cy="1800000"/>
          </a:xfrm>
          <a:prstGeom prst="rect">
            <a:avLst/>
          </a:prstGeom>
        </p:spPr>
      </p:pic>
      <p:sp>
        <p:nvSpPr>
          <p:cNvPr id="2" name="Titel 1"/>
          <p:cNvSpPr>
            <a:spLocks noGrp="1"/>
          </p:cNvSpPr>
          <p:nvPr>
            <p:ph type="title"/>
          </p:nvPr>
        </p:nvSpPr>
        <p:spPr>
          <a:xfrm>
            <a:off x="722313" y="4005844"/>
            <a:ext cx="7772400" cy="1362075"/>
          </a:xfrm>
        </p:spPr>
        <p:txBody>
          <a:bodyPr/>
          <a:lstStyle/>
          <a:p>
            <a:r>
              <a:rPr lang="de-DE" dirty="0" smtClean="0"/>
              <a:t>CAMPUS Tour</a:t>
            </a:r>
            <a:endParaRPr lang="de-DE" dirty="0"/>
          </a:p>
        </p:txBody>
      </p:sp>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6228" y="2886881"/>
            <a:ext cx="3546375" cy="1800000"/>
          </a:xfrm>
          <a:prstGeom prst="rect">
            <a:avLst/>
          </a:prstGeom>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1047" y="539970"/>
            <a:ext cx="2156522" cy="1440000"/>
          </a:xfrm>
          <a:prstGeom prst="rect">
            <a:avLst/>
          </a:prstGeom>
        </p:spPr>
      </p:pic>
      <p:pic>
        <p:nvPicPr>
          <p:cNvPr id="8" name="Grafik 7"/>
          <p:cNvPicPr>
            <a:picLocks noChangeAspect="1"/>
          </p:cNvPicPr>
          <p:nvPr/>
        </p:nvPicPr>
        <p:blipFill rotWithShape="1">
          <a:blip r:embed="rId8" cstate="print">
            <a:extLst>
              <a:ext uri="{28A0092B-C50C-407E-A947-70E740481C1C}">
                <a14:useLocalDpi xmlns:a14="http://schemas.microsoft.com/office/drawing/2010/main" val="0"/>
              </a:ext>
            </a:extLst>
          </a:blip>
          <a:srcRect t="7912" b="6175"/>
          <a:stretch/>
        </p:blipFill>
        <p:spPr>
          <a:xfrm>
            <a:off x="3786481" y="5116902"/>
            <a:ext cx="4850526" cy="1237130"/>
          </a:xfrm>
          <a:prstGeom prst="rect">
            <a:avLst/>
          </a:prstGeom>
        </p:spPr>
      </p:pic>
      <p:pic>
        <p:nvPicPr>
          <p:cNvPr id="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9130" y="666042"/>
            <a:ext cx="2605264"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46938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1858757" y="4928499"/>
            <a:ext cx="2340000" cy="952049"/>
          </a:xfrm>
          <a:ln w="12700">
            <a:solidFill>
              <a:schemeClr val="bg2"/>
            </a:solidFill>
          </a:ln>
        </p:spPr>
        <p:txBody>
          <a:bodyPr tIns="72000" bIns="72000"/>
          <a:lstStyle/>
          <a:p>
            <a:pPr marL="0" lvl="1" indent="0">
              <a:lnSpc>
                <a:spcPct val="100000"/>
              </a:lnSpc>
              <a:spcBef>
                <a:spcPts val="600"/>
              </a:spcBef>
              <a:spcAft>
                <a:spcPts val="0"/>
              </a:spcAft>
              <a:buFont typeface="Wingdings" pitchFamily="2" charset="2"/>
              <a:buNone/>
              <a:tabLst>
                <a:tab pos="4391025" algn="l"/>
              </a:tabLst>
              <a:defRPr/>
            </a:pPr>
            <a:r>
              <a:rPr lang="en-US" sz="1100" b="1" smtClean="0">
                <a:solidFill>
                  <a:schemeClr val="bg2">
                    <a:lumMod val="50000"/>
                  </a:schemeClr>
                </a:solidFill>
              </a:rPr>
              <a:t>Coordinator of Sustainability &amp; </a:t>
            </a:r>
            <a:br>
              <a:rPr lang="en-US" sz="1100" b="1" smtClean="0">
                <a:solidFill>
                  <a:schemeClr val="bg2">
                    <a:lumMod val="50000"/>
                  </a:schemeClr>
                </a:solidFill>
              </a:rPr>
            </a:br>
            <a:r>
              <a:rPr lang="en-US" sz="1100" b="1" smtClean="0">
                <a:solidFill>
                  <a:schemeClr val="bg2">
                    <a:lumMod val="50000"/>
                  </a:schemeClr>
                </a:solidFill>
              </a:rPr>
              <a:t>Energy Management</a:t>
            </a:r>
          </a:p>
          <a:p>
            <a:pPr marL="265113" lvl="1" indent="0">
              <a:lnSpc>
                <a:spcPct val="100000"/>
              </a:lnSpc>
              <a:spcBef>
                <a:spcPts val="0"/>
              </a:spcBef>
              <a:spcAft>
                <a:spcPts val="1200"/>
              </a:spcAft>
              <a:buFont typeface="Wingdings" pitchFamily="2" charset="2"/>
              <a:buNone/>
              <a:tabLst>
                <a:tab pos="4391025" algn="l"/>
              </a:tabLst>
              <a:defRPr/>
            </a:pPr>
            <a:r>
              <a:rPr lang="de-DE" sz="1100" smtClean="0">
                <a:solidFill>
                  <a:schemeClr val="bg2">
                    <a:lumMod val="50000"/>
                  </a:schemeClr>
                </a:solidFill>
              </a:rPr>
              <a:t>Andreas Wanke</a:t>
            </a:r>
            <a:r>
              <a:rPr lang="de-DE" sz="1200" smtClean="0">
                <a:solidFill>
                  <a:schemeClr val="bg2">
                    <a:lumMod val="50000"/>
                  </a:schemeClr>
                </a:solidFill>
              </a:rPr>
              <a:t/>
            </a:r>
            <a:br>
              <a:rPr lang="de-DE" sz="1200" smtClean="0">
                <a:solidFill>
                  <a:schemeClr val="bg2">
                    <a:lumMod val="50000"/>
                  </a:schemeClr>
                </a:solidFill>
              </a:rPr>
            </a:br>
            <a:r>
              <a:rPr lang="de-DE" sz="1000" smtClean="0">
                <a:solidFill>
                  <a:schemeClr val="bg2">
                    <a:lumMod val="50000"/>
                  </a:schemeClr>
                </a:solidFill>
              </a:rPr>
              <a:t>+4930 </a:t>
            </a:r>
            <a:r>
              <a:rPr lang="de-DE" sz="1000">
                <a:solidFill>
                  <a:schemeClr val="bg2">
                    <a:lumMod val="50000"/>
                  </a:schemeClr>
                </a:solidFill>
              </a:rPr>
              <a:t>/ </a:t>
            </a:r>
            <a:r>
              <a:rPr lang="de-DE" sz="1000" smtClean="0">
                <a:solidFill>
                  <a:schemeClr val="bg2">
                    <a:lumMod val="50000"/>
                  </a:schemeClr>
                </a:solidFill>
              </a:rPr>
              <a:t>83852254</a:t>
            </a:r>
            <a:r>
              <a:rPr lang="de-DE" sz="1000">
                <a:solidFill>
                  <a:schemeClr val="bg2">
                    <a:lumMod val="50000"/>
                  </a:schemeClr>
                </a:solidFill>
              </a:rPr>
              <a:t/>
            </a:r>
            <a:br>
              <a:rPr lang="de-DE" sz="1000">
                <a:solidFill>
                  <a:schemeClr val="bg2">
                    <a:lumMod val="50000"/>
                  </a:schemeClr>
                </a:solidFill>
              </a:rPr>
            </a:br>
            <a:r>
              <a:rPr lang="de-DE" sz="1000">
                <a:solidFill>
                  <a:schemeClr val="bg2">
                    <a:lumMod val="50000"/>
                  </a:schemeClr>
                </a:solidFill>
              </a:rPr>
              <a:t>andreas.wanke@fu-berlin.de </a:t>
            </a:r>
          </a:p>
          <a:p>
            <a:r>
              <a:rPr lang="de-DE" smtClean="0">
                <a:solidFill>
                  <a:schemeClr val="bg2">
                    <a:lumMod val="50000"/>
                  </a:schemeClr>
                </a:solidFill>
              </a:rPr>
              <a:t> </a:t>
            </a:r>
            <a:endParaRPr lang="de-DE" dirty="0" smtClean="0">
              <a:solidFill>
                <a:schemeClr val="bg2">
                  <a:lumMod val="50000"/>
                </a:schemeClr>
              </a:solidFill>
            </a:endParaRPr>
          </a:p>
        </p:txBody>
      </p:sp>
      <p:sp>
        <p:nvSpPr>
          <p:cNvPr id="4" name="Textplatzhalter 2"/>
          <p:cNvSpPr txBox="1">
            <a:spLocks/>
          </p:cNvSpPr>
          <p:nvPr/>
        </p:nvSpPr>
        <p:spPr bwMode="auto">
          <a:xfrm>
            <a:off x="4991428" y="4928498"/>
            <a:ext cx="2340000" cy="952049"/>
          </a:xfrm>
          <a:prstGeom prst="rect">
            <a:avLst/>
          </a:prstGeom>
          <a:noFill/>
          <a:ln w="12700">
            <a:solidFill>
              <a:schemeClr val="bg2"/>
            </a:solidFill>
            <a:miter lim="800000"/>
            <a:headEnd/>
            <a:tailEnd/>
          </a:ln>
        </p:spPr>
        <p:txBody>
          <a:bodyPr vert="horz" wrap="square" lIns="90000" tIns="72000" rIns="90000" bIns="72000" numCol="1" anchor="t" anchorCtr="0" compatLnSpc="1">
            <a:prstTxWarp prst="textNoShape">
              <a:avLst/>
            </a:prstTxWarp>
          </a:bodyPr>
          <a:lstStyle>
            <a:lvl1pPr marL="36000" indent="0" algn="ctr" rtl="0" eaLnBrk="0" fontAlgn="base" hangingPunct="0">
              <a:lnSpc>
                <a:spcPct val="102000"/>
              </a:lnSpc>
              <a:spcBef>
                <a:spcPts val="500"/>
              </a:spcBef>
              <a:spcAft>
                <a:spcPct val="0"/>
              </a:spcAft>
              <a:buClrTx/>
              <a:buFont typeface="Wingdings" pitchFamily="2" charset="2"/>
              <a:buNone/>
              <a:defRPr lang="de-DE" sz="1600" baseline="0">
                <a:solidFill>
                  <a:schemeClr val="tx1"/>
                </a:solidFill>
                <a:latin typeface="+mn-lt"/>
                <a:ea typeface="+mn-ea"/>
                <a:cs typeface="+mn-cs"/>
              </a:defRPr>
            </a:lvl1pPr>
            <a:lvl2pPr marL="541338" indent="-176213" algn="l" rtl="0" eaLnBrk="0" fontAlgn="base" hangingPunct="0">
              <a:lnSpc>
                <a:spcPct val="102000"/>
              </a:lnSpc>
              <a:spcBef>
                <a:spcPts val="500"/>
              </a:spcBef>
              <a:spcAft>
                <a:spcPct val="0"/>
              </a:spcAft>
              <a:buClr>
                <a:srgbClr val="000000"/>
              </a:buClr>
              <a:buChar char="-"/>
              <a:defRPr>
                <a:solidFill>
                  <a:srgbClr val="000000"/>
                </a:solidFill>
                <a:latin typeface="+mn-lt"/>
              </a:defRPr>
            </a:lvl2pPr>
            <a:lvl3pPr marL="808038" indent="-188913" algn="l" rtl="0" eaLnBrk="0" fontAlgn="base" hangingPunct="0">
              <a:lnSpc>
                <a:spcPct val="102000"/>
              </a:lnSpc>
              <a:spcBef>
                <a:spcPts val="500"/>
              </a:spcBef>
              <a:spcAft>
                <a:spcPct val="0"/>
              </a:spcAft>
              <a:buClr>
                <a:srgbClr val="000000"/>
              </a:buClr>
              <a:buChar char="-"/>
              <a:defRPr sz="1800">
                <a:solidFill>
                  <a:schemeClr val="tx1"/>
                </a:solidFill>
                <a:latin typeface="+mn-lt"/>
              </a:defRPr>
            </a:lvl3pPr>
            <a:lvl4pPr marL="1079500" indent="-176213" algn="l" rtl="0" eaLnBrk="0" fontAlgn="base" hangingPunct="0">
              <a:lnSpc>
                <a:spcPct val="102000"/>
              </a:lnSpc>
              <a:spcBef>
                <a:spcPts val="500"/>
              </a:spcBef>
              <a:spcAft>
                <a:spcPct val="0"/>
              </a:spcAft>
              <a:buClr>
                <a:srgbClr val="000000"/>
              </a:buClr>
              <a:buChar char="-"/>
              <a:defRPr sz="1600">
                <a:solidFill>
                  <a:schemeClr val="tx1"/>
                </a:solidFill>
                <a:latin typeface="+mn-lt"/>
              </a:defRPr>
            </a:lvl4pPr>
            <a:lvl5pPr marL="1435100" indent="-176213" algn="l" rtl="0" eaLnBrk="0" fontAlgn="base" hangingPunct="0">
              <a:lnSpc>
                <a:spcPct val="102000"/>
              </a:lnSpc>
              <a:spcBef>
                <a:spcPts val="500"/>
              </a:spcBef>
              <a:spcAft>
                <a:spcPct val="0"/>
              </a:spcAft>
              <a:buClr>
                <a:srgbClr val="000000"/>
              </a:buClr>
              <a:buChar char="-"/>
              <a:defRPr sz="1600">
                <a:solidFill>
                  <a:schemeClr val="tx1"/>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sz="1600">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a:lstStyle>
          <a:p>
            <a:pPr marL="0" lvl="1" indent="0" eaLnBrk="1" hangingPunct="1">
              <a:lnSpc>
                <a:spcPct val="100000"/>
              </a:lnSpc>
              <a:spcBef>
                <a:spcPts val="600"/>
              </a:spcBef>
              <a:spcAft>
                <a:spcPts val="0"/>
              </a:spcAft>
              <a:buClrTx/>
              <a:buNone/>
              <a:tabLst>
                <a:tab pos="4391025" algn="l"/>
              </a:tabLst>
              <a:defRPr/>
            </a:pPr>
            <a:r>
              <a:rPr lang="en-US" sz="1100" b="1">
                <a:solidFill>
                  <a:schemeClr val="bg2">
                    <a:lumMod val="50000"/>
                  </a:schemeClr>
                </a:solidFill>
                <a:latin typeface="Arial" charset="0"/>
              </a:rPr>
              <a:t>Sustainability Management, </a:t>
            </a:r>
            <a:r>
              <a:rPr lang="en-US" sz="1100" b="1" smtClean="0">
                <a:solidFill>
                  <a:schemeClr val="bg2">
                    <a:lumMod val="50000"/>
                  </a:schemeClr>
                </a:solidFill>
                <a:latin typeface="Arial" charset="0"/>
              </a:rPr>
              <a:t/>
            </a:r>
            <a:br>
              <a:rPr lang="en-US" sz="1100" b="1" smtClean="0">
                <a:solidFill>
                  <a:schemeClr val="bg2">
                    <a:lumMod val="50000"/>
                  </a:schemeClr>
                </a:solidFill>
                <a:latin typeface="Arial" charset="0"/>
              </a:rPr>
            </a:br>
            <a:r>
              <a:rPr lang="en-US" sz="1100" b="1" smtClean="0">
                <a:solidFill>
                  <a:schemeClr val="bg2">
                    <a:lumMod val="50000"/>
                  </a:schemeClr>
                </a:solidFill>
                <a:latin typeface="Arial" charset="0"/>
              </a:rPr>
              <a:t>Energy Controlling &amp; </a:t>
            </a:r>
            <a:r>
              <a:rPr lang="en-US" sz="1100" b="1">
                <a:solidFill>
                  <a:schemeClr val="bg2">
                    <a:lumMod val="50000"/>
                  </a:schemeClr>
                </a:solidFill>
                <a:latin typeface="Arial" charset="0"/>
              </a:rPr>
              <a:t>Green IT</a:t>
            </a:r>
          </a:p>
          <a:p>
            <a:pPr marL="271463" lvl="1" indent="0" eaLnBrk="1" hangingPunct="1">
              <a:lnSpc>
                <a:spcPct val="100000"/>
              </a:lnSpc>
              <a:spcBef>
                <a:spcPts val="0"/>
              </a:spcBef>
              <a:spcAft>
                <a:spcPts val="1200"/>
              </a:spcAft>
              <a:buClrTx/>
              <a:buNone/>
              <a:tabLst>
                <a:tab pos="4391025" algn="l"/>
              </a:tabLst>
              <a:defRPr/>
            </a:pPr>
            <a:r>
              <a:rPr lang="de-DE" sz="1100">
                <a:solidFill>
                  <a:schemeClr val="bg2">
                    <a:lumMod val="50000"/>
                  </a:schemeClr>
                </a:solidFill>
                <a:latin typeface="Arial" charset="0"/>
              </a:rPr>
              <a:t>Melanie Thie</a:t>
            </a:r>
            <a:br>
              <a:rPr lang="de-DE" sz="1100">
                <a:solidFill>
                  <a:schemeClr val="bg2">
                    <a:lumMod val="50000"/>
                  </a:schemeClr>
                </a:solidFill>
                <a:latin typeface="Arial" charset="0"/>
              </a:rPr>
            </a:br>
            <a:r>
              <a:rPr lang="de-DE" sz="1000">
                <a:solidFill>
                  <a:schemeClr val="bg2">
                    <a:lumMod val="50000"/>
                  </a:schemeClr>
                </a:solidFill>
              </a:rPr>
              <a:t>+4930 </a:t>
            </a:r>
            <a:r>
              <a:rPr lang="de-DE" sz="1000" smtClean="0">
                <a:solidFill>
                  <a:schemeClr val="bg2">
                    <a:lumMod val="50000"/>
                  </a:schemeClr>
                </a:solidFill>
                <a:latin typeface="Arial" charset="0"/>
              </a:rPr>
              <a:t>/ 83857551</a:t>
            </a:r>
            <a:r>
              <a:rPr lang="de-DE" sz="1000">
                <a:solidFill>
                  <a:schemeClr val="bg2">
                    <a:lumMod val="50000"/>
                  </a:schemeClr>
                </a:solidFill>
                <a:latin typeface="Arial" charset="0"/>
              </a:rPr>
              <a:t/>
            </a:r>
            <a:br>
              <a:rPr lang="de-DE" sz="1000">
                <a:solidFill>
                  <a:schemeClr val="bg2">
                    <a:lumMod val="50000"/>
                  </a:schemeClr>
                </a:solidFill>
                <a:latin typeface="Arial" charset="0"/>
              </a:rPr>
            </a:br>
            <a:r>
              <a:rPr lang="de-DE" sz="1000">
                <a:solidFill>
                  <a:schemeClr val="bg2">
                    <a:lumMod val="50000"/>
                  </a:schemeClr>
                </a:solidFill>
                <a:latin typeface="Arial" charset="0"/>
              </a:rPr>
              <a:t>melanie.thie@fu-berlin.de</a:t>
            </a:r>
          </a:p>
          <a:p>
            <a:r>
              <a:rPr lang="en-US" kern="0" smtClean="0">
                <a:solidFill>
                  <a:schemeClr val="bg2">
                    <a:lumMod val="50000"/>
                  </a:schemeClr>
                </a:solidFill>
              </a:rPr>
              <a:t> </a:t>
            </a:r>
            <a:endParaRPr lang="en-US" kern="0" dirty="0" smtClean="0">
              <a:solidFill>
                <a:schemeClr val="bg2">
                  <a:lumMod val="50000"/>
                </a:schemeClr>
              </a:solidFill>
            </a:endParaRPr>
          </a:p>
        </p:txBody>
      </p:sp>
    </p:spTree>
    <p:extLst>
      <p:ext uri="{BB962C8B-B14F-4D97-AF65-F5344CB8AC3E}">
        <p14:creationId xmlns:p14="http://schemas.microsoft.com/office/powerpoint/2010/main" val="40313700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tabLst>
                <a:tab pos="1436688" algn="l"/>
              </a:tabLst>
            </a:pPr>
            <a:r>
              <a:rPr lang="en-US" dirty="0"/>
              <a:t>Energy Consumption, </a:t>
            </a:r>
            <a:r>
              <a:rPr lang="en-US" dirty="0" smtClean="0"/>
              <a:t>Costs</a:t>
            </a:r>
            <a:r>
              <a:rPr lang="en-US" dirty="0"/>
              <a:t>, </a:t>
            </a:r>
            <a:r>
              <a:rPr lang="en-US" dirty="0" smtClean="0"/>
              <a:t>CO</a:t>
            </a:r>
            <a:r>
              <a:rPr lang="en-US" baseline="-25000" dirty="0" smtClean="0"/>
              <a:t>2</a:t>
            </a:r>
            <a:r>
              <a:rPr lang="en-US" dirty="0" smtClean="0"/>
              <a:t>-Emissions</a:t>
            </a:r>
            <a:r>
              <a:rPr lang="de-DE" dirty="0" smtClean="0"/>
              <a:t/>
            </a:r>
            <a:br>
              <a:rPr lang="de-DE" dirty="0" smtClean="0"/>
            </a:br>
            <a:r>
              <a:rPr lang="de-DE" sz="2000" b="0" dirty="0" smtClean="0"/>
              <a:t>2014 </a:t>
            </a:r>
            <a:r>
              <a:rPr lang="de-DE" sz="2000" b="0" dirty="0"/>
              <a:t>in %</a:t>
            </a:r>
          </a:p>
        </p:txBody>
      </p:sp>
      <p:graphicFrame>
        <p:nvGraphicFramePr>
          <p:cNvPr id="8" name="Diagramm 7"/>
          <p:cNvGraphicFramePr>
            <a:graphicFrameLocks/>
          </p:cNvGraphicFramePr>
          <p:nvPr>
            <p:extLst>
              <p:ext uri="{D42A27DB-BD31-4B8C-83A1-F6EECF244321}">
                <p14:modId xmlns:p14="http://schemas.microsoft.com/office/powerpoint/2010/main" val="1408288879"/>
              </p:ext>
            </p:extLst>
          </p:nvPr>
        </p:nvGraphicFramePr>
        <p:xfrm>
          <a:off x="0" y="1619239"/>
          <a:ext cx="3924300" cy="235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p:cNvGraphicFramePr>
            <a:graphicFrameLocks/>
          </p:cNvGraphicFramePr>
          <p:nvPr>
            <p:extLst>
              <p:ext uri="{D42A27DB-BD31-4B8C-83A1-F6EECF244321}">
                <p14:modId xmlns:p14="http://schemas.microsoft.com/office/powerpoint/2010/main" val="1084936536"/>
              </p:ext>
            </p:extLst>
          </p:nvPr>
        </p:nvGraphicFramePr>
        <p:xfrm>
          <a:off x="2127738" y="4139700"/>
          <a:ext cx="3924300" cy="2541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m 9"/>
          <p:cNvGraphicFramePr>
            <a:graphicFrameLocks/>
          </p:cNvGraphicFramePr>
          <p:nvPr>
            <p:extLst>
              <p:ext uri="{D42A27DB-BD31-4B8C-83A1-F6EECF244321}">
                <p14:modId xmlns:p14="http://schemas.microsoft.com/office/powerpoint/2010/main" val="3736659359"/>
              </p:ext>
            </p:extLst>
          </p:nvPr>
        </p:nvGraphicFramePr>
        <p:xfrm>
          <a:off x="4968875" y="1996575"/>
          <a:ext cx="3924300" cy="2350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4546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a:srcRect t="14051"/>
          <a:stretch/>
        </p:blipFill>
        <p:spPr>
          <a:xfrm>
            <a:off x="61747" y="1591734"/>
            <a:ext cx="8172000" cy="4323016"/>
          </a:xfrm>
          <a:prstGeom prst="rect">
            <a:avLst/>
          </a:prstGeom>
        </p:spPr>
      </p:pic>
      <p:sp>
        <p:nvSpPr>
          <p:cNvPr id="2" name="Titel 1"/>
          <p:cNvSpPr>
            <a:spLocks noGrp="1"/>
          </p:cNvSpPr>
          <p:nvPr>
            <p:ph type="title"/>
          </p:nvPr>
        </p:nvSpPr>
        <p:spPr/>
        <p:txBody>
          <a:bodyPr/>
          <a:lstStyle/>
          <a:p>
            <a:r>
              <a:rPr lang="de-DE" dirty="0" smtClean="0"/>
              <a:t>Primary </a:t>
            </a:r>
            <a:r>
              <a:rPr lang="de-DE" dirty="0" err="1" smtClean="0"/>
              <a:t>Energy</a:t>
            </a:r>
            <a:r>
              <a:rPr lang="de-DE" dirty="0" smtClean="0"/>
              <a:t> Input 2000 – 2014</a:t>
            </a:r>
            <a:br>
              <a:rPr lang="de-DE" dirty="0" smtClean="0"/>
            </a:br>
            <a:r>
              <a:rPr lang="de-DE" sz="2000" b="0" dirty="0" smtClean="0"/>
              <a:t>in </a:t>
            </a:r>
            <a:r>
              <a:rPr lang="de-DE" sz="2000" b="0" dirty="0" err="1" smtClean="0"/>
              <a:t>million</a:t>
            </a:r>
            <a:r>
              <a:rPr lang="de-DE" sz="2000" b="0" dirty="0" smtClean="0"/>
              <a:t> kWh, </a:t>
            </a:r>
            <a:r>
              <a:rPr lang="de-DE" sz="2000" b="0" dirty="0" err="1" smtClean="0"/>
              <a:t>heating</a:t>
            </a:r>
            <a:r>
              <a:rPr lang="de-DE" sz="2000" b="0" dirty="0" smtClean="0"/>
              <a:t> </a:t>
            </a:r>
            <a:r>
              <a:rPr lang="de-DE" sz="2000" b="0" dirty="0" err="1" smtClean="0"/>
              <a:t>datas</a:t>
            </a:r>
            <a:r>
              <a:rPr lang="de-DE" sz="2000" b="0" dirty="0" smtClean="0"/>
              <a:t> </a:t>
            </a:r>
            <a:r>
              <a:rPr lang="de-DE" sz="2000" b="0" dirty="0" err="1" smtClean="0"/>
              <a:t>weather</a:t>
            </a:r>
            <a:r>
              <a:rPr lang="de-DE" sz="2000" b="0" dirty="0" smtClean="0"/>
              <a:t> </a:t>
            </a:r>
            <a:r>
              <a:rPr lang="de-DE" sz="2000" b="0" dirty="0" err="1" smtClean="0"/>
              <a:t>adjusted</a:t>
            </a:r>
            <a:r>
              <a:rPr lang="de-DE" sz="2000" b="0" dirty="0" smtClean="0"/>
              <a:t>, PE-</a:t>
            </a:r>
            <a:r>
              <a:rPr lang="de-DE" sz="2000" b="0" dirty="0" err="1" smtClean="0"/>
              <a:t>factors</a:t>
            </a:r>
            <a:r>
              <a:rPr lang="de-DE" sz="2000" b="0" dirty="0" smtClean="0"/>
              <a:t> </a:t>
            </a:r>
            <a:r>
              <a:rPr lang="de-DE" sz="2000" b="0" dirty="0" err="1" smtClean="0"/>
              <a:t>with</a:t>
            </a:r>
            <a:r>
              <a:rPr lang="de-DE" sz="2000" b="0" dirty="0" smtClean="0"/>
              <a:t> GEMIS</a:t>
            </a:r>
            <a:endParaRPr lang="de-DE" sz="2000" b="0" dirty="0"/>
          </a:p>
        </p:txBody>
      </p:sp>
      <p:sp>
        <p:nvSpPr>
          <p:cNvPr id="15" name="Textfeld 8"/>
          <p:cNvSpPr txBox="1">
            <a:spLocks noChangeAspect="1"/>
          </p:cNvSpPr>
          <p:nvPr/>
        </p:nvSpPr>
        <p:spPr>
          <a:xfrm>
            <a:off x="8150900" y="4177905"/>
            <a:ext cx="684000" cy="684000"/>
          </a:xfrm>
          <a:prstGeom prst="ellipse">
            <a:avLst/>
          </a:prstGeom>
          <a:solidFill>
            <a:srgbClr val="99CC00"/>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-27,5%</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(-29,5%)</a:t>
            </a:r>
            <a:endParaRPr kumimoji="0" lang="de-DE" sz="800" b="1" i="0" u="none" strike="noStrike" kern="0" cap="none" spc="0" normalizeH="0" baseline="0" noProof="0" dirty="0">
              <a:ln>
                <a:noFill/>
              </a:ln>
              <a:solidFill>
                <a:sysClr val="window" lastClr="FFFFFF"/>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spc="-40" dirty="0" err="1">
                <a:solidFill>
                  <a:sysClr val="window" lastClr="FFFFFF"/>
                </a:solidFill>
                <a:latin typeface="Candara" panose="020E0502030303020204" pitchFamily="34" charset="0"/>
              </a:rPr>
              <a:t>d</a:t>
            </a:r>
            <a:r>
              <a:rPr kumimoji="0" lang="de-DE" sz="1000" b="1" i="0" u="none" strike="noStrike" kern="0" cap="none" spc="-40" normalizeH="0" baseline="0" noProof="0" dirty="0" err="1" smtClean="0">
                <a:ln>
                  <a:noFill/>
                </a:ln>
                <a:solidFill>
                  <a:sysClr val="window" lastClr="FFFFFF"/>
                </a:solidFill>
                <a:effectLst/>
                <a:uLnTx/>
                <a:uFillTx/>
                <a:latin typeface="Candara" panose="020E0502030303020204" pitchFamily="34" charset="0"/>
              </a:rPr>
              <a:t>istrict</a:t>
            </a:r>
            <a:r>
              <a:rPr kumimoji="0" lang="de-DE" sz="1000" b="1" i="0" u="none" strike="noStrike" kern="0" cap="none" spc="-40" normalizeH="0" baseline="0" noProof="0" dirty="0" smtClean="0">
                <a:ln>
                  <a:noFill/>
                </a:ln>
                <a:solidFill>
                  <a:sysClr val="window" lastClr="FFFFFF"/>
                </a:solidFill>
                <a:effectLst/>
                <a:uLnTx/>
                <a:uFillTx/>
                <a:latin typeface="Candara" panose="020E0502030303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spc="-40" dirty="0" err="1">
                <a:solidFill>
                  <a:sysClr val="window" lastClr="FFFFFF"/>
                </a:solidFill>
                <a:latin typeface="Candara" panose="020E0502030303020204" pitchFamily="34" charset="0"/>
              </a:rPr>
              <a:t>h</a:t>
            </a:r>
            <a:r>
              <a:rPr kumimoji="0" lang="de-DE" sz="1000" b="1" i="0" u="none" strike="noStrike" kern="0" cap="none" spc="-40" normalizeH="0" baseline="0" noProof="0" dirty="0" err="1" smtClean="0">
                <a:ln>
                  <a:noFill/>
                </a:ln>
                <a:solidFill>
                  <a:sysClr val="window" lastClr="FFFFFF"/>
                </a:solidFill>
                <a:effectLst/>
                <a:uLnTx/>
                <a:uFillTx/>
                <a:latin typeface="Candara" panose="020E0502030303020204" pitchFamily="34" charset="0"/>
              </a:rPr>
              <a:t>eating</a:t>
            </a:r>
            <a:endParaRPr kumimoji="0" lang="de-DE" sz="1000" b="1" i="0" u="none" strike="noStrike" kern="0" cap="none" spc="-40" normalizeH="0" baseline="0" noProof="0" dirty="0">
              <a:ln>
                <a:noFill/>
              </a:ln>
              <a:solidFill>
                <a:sysClr val="window" lastClr="FFFFFF"/>
              </a:solidFill>
              <a:effectLst/>
              <a:uLnTx/>
              <a:uFillTx/>
              <a:latin typeface="Candara" panose="020E0502030303020204" pitchFamily="34" charset="0"/>
            </a:endParaRPr>
          </a:p>
        </p:txBody>
      </p:sp>
      <p:sp>
        <p:nvSpPr>
          <p:cNvPr id="16" name="Textfeld 15"/>
          <p:cNvSpPr txBox="1">
            <a:spLocks noChangeAspect="1"/>
          </p:cNvSpPr>
          <p:nvPr/>
        </p:nvSpPr>
        <p:spPr>
          <a:xfrm>
            <a:off x="8150900" y="4921305"/>
            <a:ext cx="684000" cy="684000"/>
          </a:xfrm>
          <a:prstGeom prst="ellipse">
            <a:avLst/>
          </a:prstGeom>
          <a:solidFill>
            <a:srgbClr val="CC0000"/>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-32,2%</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(-34,7%)</a:t>
            </a:r>
            <a:endParaRPr kumimoji="0" lang="de-DE" sz="800" b="1" i="0" u="none" strike="noStrike" kern="0" cap="none" spc="0" normalizeH="0" baseline="0" noProof="0" dirty="0">
              <a:ln>
                <a:noFill/>
              </a:ln>
              <a:solidFill>
                <a:sysClr val="window" lastClr="FFFFFF"/>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dirty="0">
                <a:solidFill>
                  <a:sysClr val="window" lastClr="FFFFFF"/>
                </a:solidFill>
                <a:latin typeface="Candara" panose="020E0502030303020204" pitchFamily="34" charset="0"/>
              </a:rPr>
              <a:t>p</a:t>
            </a:r>
            <a:r>
              <a:rPr kumimoji="0" lang="de-DE" sz="1000" b="1" i="0" u="none" strike="noStrike" kern="0" cap="none" spc="0" normalizeH="0" baseline="0" noProof="0" dirty="0" err="1" smtClean="0">
                <a:ln>
                  <a:noFill/>
                </a:ln>
                <a:solidFill>
                  <a:sysClr val="window" lastClr="FFFFFF"/>
                </a:solidFill>
                <a:effectLst/>
                <a:uLnTx/>
                <a:uFillTx/>
                <a:latin typeface="Candara" panose="020E0502030303020204" pitchFamily="34" charset="0"/>
              </a:rPr>
              <a:t>ower</a:t>
            </a:r>
            <a:endParaRPr kumimoji="0" lang="de-DE" sz="1000" b="1" i="0" u="none" strike="noStrike" kern="0" cap="none" spc="0" normalizeH="0" baseline="0" noProof="0" dirty="0">
              <a:ln>
                <a:noFill/>
              </a:ln>
              <a:solidFill>
                <a:sysClr val="window" lastClr="FFFFFF"/>
              </a:solidFill>
              <a:effectLst/>
              <a:uLnTx/>
              <a:uFillTx/>
              <a:latin typeface="Candara" panose="020E0502030303020204" pitchFamily="34" charset="0"/>
            </a:endParaRPr>
          </a:p>
        </p:txBody>
      </p:sp>
      <p:sp>
        <p:nvSpPr>
          <p:cNvPr id="17" name="Textfeld 16"/>
          <p:cNvSpPr txBox="1">
            <a:spLocks noChangeAspect="1"/>
          </p:cNvSpPr>
          <p:nvPr/>
        </p:nvSpPr>
        <p:spPr>
          <a:xfrm>
            <a:off x="8150900" y="3428205"/>
            <a:ext cx="684000" cy="684000"/>
          </a:xfrm>
          <a:prstGeom prst="ellipse">
            <a:avLst/>
          </a:prstGeom>
          <a:solidFill>
            <a:srgbClr val="FF9933"/>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+9,5%</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(+5,3%)</a:t>
            </a:r>
            <a:endParaRPr kumimoji="0" lang="de-DE" sz="800" b="1" i="0" u="none" strike="noStrike" kern="0" cap="none" spc="0" normalizeH="0" baseline="0" noProof="0" dirty="0">
              <a:ln>
                <a:noFill/>
              </a:ln>
              <a:solidFill>
                <a:sysClr val="window" lastClr="FFFFFF"/>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dirty="0">
                <a:solidFill>
                  <a:sysClr val="window" lastClr="FFFFFF"/>
                </a:solidFill>
                <a:latin typeface="Candara" panose="020E0502030303020204" pitchFamily="34" charset="0"/>
              </a:rPr>
              <a:t>n</a:t>
            </a:r>
            <a:r>
              <a:rPr kumimoji="0" lang="de-DE" sz="1000" b="1" i="0" u="none" strike="noStrike" kern="0" cap="none" spc="0" normalizeH="0" baseline="0" noProof="0" dirty="0" err="1" smtClean="0">
                <a:ln>
                  <a:noFill/>
                </a:ln>
                <a:solidFill>
                  <a:sysClr val="window" lastClr="FFFFFF"/>
                </a:solidFill>
                <a:effectLst/>
                <a:uLnTx/>
                <a:uFillTx/>
                <a:latin typeface="Candara" panose="020E0502030303020204" pitchFamily="34" charset="0"/>
              </a:rPr>
              <a:t>atural</a:t>
            </a: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Gas</a:t>
            </a:r>
            <a:endParaRPr kumimoji="0" lang="de-DE" sz="1000" b="1" i="0" u="none" strike="noStrike" kern="0" cap="none" spc="0" normalizeH="0" baseline="0" noProof="0" dirty="0">
              <a:ln>
                <a:noFill/>
              </a:ln>
              <a:solidFill>
                <a:sysClr val="window" lastClr="FFFFFF"/>
              </a:solidFill>
              <a:effectLst/>
              <a:uLnTx/>
              <a:uFillTx/>
              <a:latin typeface="Candara" panose="020E0502030303020204" pitchFamily="34" charset="0"/>
            </a:endParaRPr>
          </a:p>
        </p:txBody>
      </p:sp>
      <p:sp>
        <p:nvSpPr>
          <p:cNvPr id="18" name="Textfeld 17"/>
          <p:cNvSpPr txBox="1">
            <a:spLocks noChangeAspect="1"/>
          </p:cNvSpPr>
          <p:nvPr/>
        </p:nvSpPr>
        <p:spPr>
          <a:xfrm>
            <a:off x="8150900" y="2678505"/>
            <a:ext cx="684000" cy="684000"/>
          </a:xfrm>
          <a:prstGeom prst="ellipse">
            <a:avLst/>
          </a:prstGeom>
          <a:solidFill>
            <a:srgbClr val="61B0FF"/>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-88,8% </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(-88,8%)</a:t>
            </a:r>
            <a:endParaRPr kumimoji="0" lang="de-DE" sz="800" b="1" i="0" u="none" strike="noStrike" kern="0" cap="none" spc="0" normalizeH="0" baseline="0" noProof="0" dirty="0">
              <a:ln>
                <a:noFill/>
              </a:ln>
              <a:solidFill>
                <a:sysClr val="window" lastClr="FFFFFF"/>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dirty="0" err="1">
                <a:solidFill>
                  <a:sysClr val="window" lastClr="FFFFFF"/>
                </a:solidFill>
                <a:latin typeface="Candara" panose="020E0502030303020204" pitchFamily="34" charset="0"/>
              </a:rPr>
              <a:t>h</a:t>
            </a:r>
            <a:r>
              <a:rPr lang="de-DE" sz="1000" b="1" kern="0" noProof="0" dirty="0" err="1" smtClean="0">
                <a:solidFill>
                  <a:sysClr val="window" lastClr="FFFFFF"/>
                </a:solidFill>
                <a:latin typeface="Candara" panose="020E0502030303020204" pitchFamily="34" charset="0"/>
              </a:rPr>
              <a:t>eating</a:t>
            </a:r>
            <a:r>
              <a:rPr lang="de-DE" sz="1000" b="1" kern="0" noProof="0" dirty="0" smtClean="0">
                <a:solidFill>
                  <a:sysClr val="window" lastClr="FFFFFF"/>
                </a:solidFill>
                <a:latin typeface="Candara" panose="020E0502030303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noProof="0" dirty="0" err="1" smtClean="0">
                <a:solidFill>
                  <a:sysClr val="window" lastClr="FFFFFF"/>
                </a:solidFill>
                <a:latin typeface="Candara" panose="020E0502030303020204" pitchFamily="34" charset="0"/>
              </a:rPr>
              <a:t>oil</a:t>
            </a:r>
            <a:endParaRPr kumimoji="0" lang="de-DE" sz="1000" b="1" i="0" u="none" strike="noStrike" kern="0" cap="none" spc="0" normalizeH="0" baseline="0" noProof="0" dirty="0">
              <a:ln>
                <a:noFill/>
              </a:ln>
              <a:solidFill>
                <a:sysClr val="window" lastClr="FFFFFF"/>
              </a:solidFill>
              <a:effectLst/>
              <a:uLnTx/>
              <a:uFillTx/>
              <a:latin typeface="Candara" panose="020E0502030303020204" pitchFamily="34" charset="0"/>
            </a:endParaRPr>
          </a:p>
        </p:txBody>
      </p:sp>
      <p:sp>
        <p:nvSpPr>
          <p:cNvPr id="19" name="Textfeld 18"/>
          <p:cNvSpPr txBox="1">
            <a:spLocks noChangeAspect="1"/>
          </p:cNvSpPr>
          <p:nvPr/>
        </p:nvSpPr>
        <p:spPr>
          <a:xfrm>
            <a:off x="8065175" y="1597244"/>
            <a:ext cx="828000" cy="828000"/>
          </a:xfrm>
          <a:prstGeom prst="ellipse">
            <a:avLst/>
          </a:prstGeom>
          <a:solidFill>
            <a:sysClr val="window" lastClr="FFFFFF">
              <a:lumMod val="85000"/>
            </a:sysClr>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smtClean="0">
                <a:ln>
                  <a:noFill/>
                </a:ln>
                <a:solidFill>
                  <a:srgbClr val="1F497D"/>
                </a:solidFill>
                <a:effectLst/>
                <a:uLnTx/>
                <a:uFillTx/>
                <a:latin typeface="Candara" panose="020E0502030303020204" pitchFamily="34" charset="0"/>
              </a:rPr>
              <a:t>-30,3 %</a:t>
            </a:r>
          </a:p>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smtClean="0">
                <a:solidFill>
                  <a:srgbClr val="1F497D"/>
                </a:solidFill>
                <a:latin typeface="Candara" panose="020E0502030303020204" pitchFamily="34" charset="0"/>
              </a:rPr>
              <a:t>(-32,8%)</a:t>
            </a:r>
            <a:endParaRPr kumimoji="0" lang="de-DE" sz="1200" i="0" u="none" strike="noStrike" kern="0" cap="none" spc="0" normalizeH="0" baseline="0" noProof="0">
              <a:ln>
                <a:noFill/>
              </a:ln>
              <a:solidFill>
                <a:srgbClr val="1F497D"/>
              </a:solidFill>
              <a:effectLst/>
              <a:uLnTx/>
              <a:uFillTx/>
              <a:latin typeface="Candara" panose="020E0502030303020204" pitchFamily="34" charset="0"/>
            </a:endParaRPr>
          </a:p>
        </p:txBody>
      </p:sp>
      <p:pic>
        <p:nvPicPr>
          <p:cNvPr id="14" name="Grafik 13"/>
          <p:cNvPicPr>
            <a:picLocks noChangeAspect="1"/>
          </p:cNvPicPr>
          <p:nvPr/>
        </p:nvPicPr>
        <p:blipFill rotWithShape="1">
          <a:blip r:embed="rId4"/>
          <a:srcRect l="6602" t="16558" r="2536" b="21735"/>
          <a:stretch/>
        </p:blipFill>
        <p:spPr>
          <a:xfrm>
            <a:off x="609600" y="5863328"/>
            <a:ext cx="7425267" cy="787400"/>
          </a:xfrm>
          <a:prstGeom prst="rect">
            <a:avLst/>
          </a:prstGeom>
        </p:spPr>
      </p:pic>
      <p:sp>
        <p:nvSpPr>
          <p:cNvPr id="10" name="Textfeld 9"/>
          <p:cNvSpPr txBox="1"/>
          <p:nvPr/>
        </p:nvSpPr>
        <p:spPr>
          <a:xfrm>
            <a:off x="6488387" y="1591734"/>
            <a:ext cx="1400801" cy="246221"/>
          </a:xfrm>
          <a:prstGeom prst="rect">
            <a:avLst/>
          </a:prstGeom>
          <a:solidFill>
            <a:schemeClr val="bg1"/>
          </a:solidFill>
        </p:spPr>
        <p:txBody>
          <a:bodyPr wrap="square" rtlCol="0">
            <a:spAutoFit/>
          </a:bodyPr>
          <a:lstStyle/>
          <a:p>
            <a:pPr algn="r"/>
            <a:r>
              <a:rPr lang="de-DE" sz="1000" b="1" dirty="0" err="1">
                <a:latin typeface="Calibri" panose="020F0502020204030204" pitchFamily="34" charset="0"/>
              </a:rPr>
              <a:t>c</a:t>
            </a:r>
            <a:r>
              <a:rPr lang="de-DE" sz="1000" b="1" dirty="0" err="1" smtClean="0">
                <a:latin typeface="Calibri" panose="020F0502020204030204" pitchFamily="34" charset="0"/>
              </a:rPr>
              <a:t>hange</a:t>
            </a:r>
            <a:r>
              <a:rPr lang="de-DE" sz="1000" b="1" dirty="0" smtClean="0">
                <a:latin typeface="Calibri" panose="020F0502020204030204" pitchFamily="34" charset="0"/>
              </a:rPr>
              <a:t> </a:t>
            </a:r>
            <a:r>
              <a:rPr lang="de-DE" sz="1000" b="1" dirty="0" err="1" smtClean="0">
                <a:latin typeface="Calibri" panose="020F0502020204030204" pitchFamily="34" charset="0"/>
              </a:rPr>
              <a:t>to</a:t>
            </a:r>
            <a:r>
              <a:rPr lang="de-DE" sz="1000" b="1" dirty="0" smtClean="0">
                <a:latin typeface="Calibri" panose="020F0502020204030204" pitchFamily="34" charset="0"/>
              </a:rPr>
              <a:t> 2000/01</a:t>
            </a:r>
            <a:endParaRPr lang="de-DE" sz="1000" b="1" dirty="0">
              <a:latin typeface="Calibri" panose="020F0502020204030204" pitchFamily="34" charset="0"/>
            </a:endParaRPr>
          </a:p>
        </p:txBody>
      </p:sp>
      <p:sp>
        <p:nvSpPr>
          <p:cNvPr id="11" name="Textfeld 10"/>
          <p:cNvSpPr txBox="1"/>
          <p:nvPr/>
        </p:nvSpPr>
        <p:spPr>
          <a:xfrm>
            <a:off x="7288158" y="5339369"/>
            <a:ext cx="696686" cy="523220"/>
          </a:xfrm>
          <a:prstGeom prst="rect">
            <a:avLst/>
          </a:prstGeom>
          <a:solidFill>
            <a:schemeClr val="bg1"/>
          </a:solidFill>
        </p:spPr>
        <p:txBody>
          <a:bodyPr wrap="square" lIns="0" tIns="0" rIns="0" bIns="0" rtlCol="0">
            <a:spAutoFit/>
          </a:bodyPr>
          <a:lstStyle/>
          <a:p>
            <a:pPr algn="ctr"/>
            <a:r>
              <a:rPr lang="de-DE" sz="850" b="1" dirty="0" smtClean="0">
                <a:solidFill>
                  <a:schemeClr val="tx1">
                    <a:lumMod val="40000"/>
                    <a:lumOff val="60000"/>
                  </a:schemeClr>
                </a:solidFill>
                <a:latin typeface="Candara" panose="020E0502030303020204" pitchFamily="34" charset="0"/>
              </a:rPr>
              <a:t>2014</a:t>
            </a:r>
          </a:p>
          <a:p>
            <a:pPr algn="ctr"/>
            <a:r>
              <a:rPr lang="de-DE" sz="850" b="1" dirty="0" smtClean="0">
                <a:solidFill>
                  <a:schemeClr val="tx1">
                    <a:lumMod val="40000"/>
                    <a:lumOff val="60000"/>
                  </a:schemeClr>
                </a:solidFill>
                <a:latin typeface="Candara" panose="020E0502030303020204" pitchFamily="34" charset="0"/>
              </a:rPr>
              <a:t>(</a:t>
            </a:r>
            <a:r>
              <a:rPr lang="de-DE" sz="850" b="1" dirty="0" err="1" smtClean="0">
                <a:solidFill>
                  <a:schemeClr val="tx1">
                    <a:lumMod val="40000"/>
                    <a:lumOff val="60000"/>
                  </a:schemeClr>
                </a:solidFill>
                <a:latin typeface="Candara" panose="020E0502030303020204" pitchFamily="34" charset="0"/>
              </a:rPr>
              <a:t>without</a:t>
            </a:r>
            <a:r>
              <a:rPr lang="de-DE" sz="850" b="1" dirty="0" smtClean="0">
                <a:solidFill>
                  <a:schemeClr val="tx1">
                    <a:lumMod val="40000"/>
                    <a:lumOff val="60000"/>
                  </a:schemeClr>
                </a:solidFill>
                <a:latin typeface="Candara" panose="020E0502030303020204" pitchFamily="34" charset="0"/>
              </a:rPr>
              <a:t> </a:t>
            </a:r>
          </a:p>
          <a:p>
            <a:pPr algn="ctr"/>
            <a:r>
              <a:rPr lang="de-DE" sz="850" b="1" dirty="0" err="1" smtClean="0">
                <a:solidFill>
                  <a:schemeClr val="tx1">
                    <a:lumMod val="40000"/>
                    <a:lumOff val="60000"/>
                  </a:schemeClr>
                </a:solidFill>
                <a:latin typeface="Candara" panose="020E0502030303020204" pitchFamily="34" charset="0"/>
              </a:rPr>
              <a:t>area</a:t>
            </a:r>
            <a:r>
              <a:rPr lang="de-DE" sz="850" b="1" dirty="0" smtClean="0">
                <a:solidFill>
                  <a:schemeClr val="tx1">
                    <a:lumMod val="40000"/>
                    <a:lumOff val="60000"/>
                  </a:schemeClr>
                </a:solidFill>
                <a:latin typeface="Candara" panose="020E0502030303020204" pitchFamily="34" charset="0"/>
              </a:rPr>
              <a:t> </a:t>
            </a:r>
          </a:p>
          <a:p>
            <a:pPr algn="ctr"/>
            <a:r>
              <a:rPr lang="de-DE" sz="850" b="1" dirty="0" err="1" smtClean="0">
                <a:solidFill>
                  <a:schemeClr val="tx1">
                    <a:lumMod val="40000"/>
                    <a:lumOff val="60000"/>
                  </a:schemeClr>
                </a:solidFill>
                <a:latin typeface="Candara" panose="020E0502030303020204" pitchFamily="34" charset="0"/>
              </a:rPr>
              <a:t>growth</a:t>
            </a:r>
            <a:r>
              <a:rPr lang="de-DE" sz="850" b="1" dirty="0" smtClean="0">
                <a:solidFill>
                  <a:schemeClr val="tx1">
                    <a:lumMod val="40000"/>
                    <a:lumOff val="60000"/>
                  </a:schemeClr>
                </a:solidFill>
                <a:latin typeface="Candara" panose="020E0502030303020204" pitchFamily="34" charset="0"/>
              </a:rPr>
              <a:t>)</a:t>
            </a:r>
            <a:endParaRPr lang="de-DE" sz="850" b="1" dirty="0">
              <a:solidFill>
                <a:schemeClr val="tx1">
                  <a:lumMod val="40000"/>
                  <a:lumOff val="60000"/>
                </a:schemeClr>
              </a:solidFill>
              <a:latin typeface="Candara" panose="020E0502030303020204" pitchFamily="34" charset="0"/>
            </a:endParaRPr>
          </a:p>
        </p:txBody>
      </p:sp>
      <p:sp>
        <p:nvSpPr>
          <p:cNvPr id="4" name="Textfeld 3"/>
          <p:cNvSpPr txBox="1"/>
          <p:nvPr/>
        </p:nvSpPr>
        <p:spPr>
          <a:xfrm>
            <a:off x="4500979" y="5896473"/>
            <a:ext cx="2219417" cy="230832"/>
          </a:xfrm>
          <a:prstGeom prst="rect">
            <a:avLst/>
          </a:prstGeom>
          <a:solidFill>
            <a:schemeClr val="bg1"/>
          </a:solidFill>
        </p:spPr>
        <p:txBody>
          <a:bodyPr wrap="square" rtlCol="0">
            <a:spAutoFit/>
          </a:bodyPr>
          <a:lstStyle/>
          <a:p>
            <a:pPr algn="r"/>
            <a:r>
              <a:rPr lang="de-DE" sz="900" b="1" dirty="0" err="1" smtClean="0">
                <a:solidFill>
                  <a:schemeClr val="bg2">
                    <a:lumMod val="75000"/>
                  </a:schemeClr>
                </a:solidFill>
                <a:latin typeface="Candara" panose="020E0502030303020204" pitchFamily="34" charset="0"/>
              </a:rPr>
              <a:t>Used</a:t>
            </a:r>
            <a:r>
              <a:rPr lang="de-DE" sz="900" b="1" dirty="0" smtClean="0">
                <a:solidFill>
                  <a:schemeClr val="bg2">
                    <a:lumMod val="75000"/>
                  </a:schemeClr>
                </a:solidFill>
                <a:latin typeface="Candara" panose="020E0502030303020204" pitchFamily="34" charset="0"/>
              </a:rPr>
              <a:t> </a:t>
            </a:r>
            <a:r>
              <a:rPr lang="de-DE" sz="900" b="1" dirty="0" err="1" smtClean="0">
                <a:solidFill>
                  <a:schemeClr val="bg2">
                    <a:lumMod val="75000"/>
                  </a:schemeClr>
                </a:solidFill>
                <a:latin typeface="Candara" panose="020E0502030303020204" pitchFamily="34" charset="0"/>
              </a:rPr>
              <a:t>primary</a:t>
            </a:r>
            <a:r>
              <a:rPr lang="de-DE" sz="900" b="1" dirty="0" smtClean="0">
                <a:solidFill>
                  <a:schemeClr val="bg2">
                    <a:lumMod val="75000"/>
                  </a:schemeClr>
                </a:solidFill>
                <a:latin typeface="Candara" panose="020E0502030303020204" pitchFamily="34" charset="0"/>
              </a:rPr>
              <a:t> </a:t>
            </a:r>
            <a:r>
              <a:rPr lang="de-DE" sz="900" b="1" dirty="0" err="1" smtClean="0">
                <a:solidFill>
                  <a:schemeClr val="bg2">
                    <a:lumMod val="75000"/>
                  </a:schemeClr>
                </a:solidFill>
                <a:latin typeface="Candara" panose="020E0502030303020204" pitchFamily="34" charset="0"/>
              </a:rPr>
              <a:t>energy</a:t>
            </a:r>
            <a:r>
              <a:rPr lang="de-DE" sz="900" b="1" dirty="0" smtClean="0">
                <a:solidFill>
                  <a:schemeClr val="bg2">
                    <a:lumMod val="75000"/>
                  </a:schemeClr>
                </a:solidFill>
                <a:latin typeface="Candara" panose="020E0502030303020204" pitchFamily="34" charset="0"/>
              </a:rPr>
              <a:t> </a:t>
            </a:r>
            <a:r>
              <a:rPr lang="de-DE" sz="900" b="1" dirty="0" err="1" smtClean="0">
                <a:solidFill>
                  <a:schemeClr val="bg2">
                    <a:lumMod val="75000"/>
                  </a:schemeClr>
                </a:solidFill>
                <a:latin typeface="Candara" panose="020E0502030303020204" pitchFamily="34" charset="0"/>
              </a:rPr>
              <a:t>factors</a:t>
            </a:r>
            <a:r>
              <a:rPr lang="de-DE" sz="900" b="1" dirty="0" smtClean="0">
                <a:solidFill>
                  <a:schemeClr val="bg2">
                    <a:lumMod val="75000"/>
                  </a:schemeClr>
                </a:solidFill>
                <a:latin typeface="Candara" panose="020E0502030303020204" pitchFamily="34" charset="0"/>
              </a:rPr>
              <a:t> power</a:t>
            </a:r>
            <a:endParaRPr lang="de-DE" sz="900" b="1" dirty="0">
              <a:solidFill>
                <a:schemeClr val="bg2">
                  <a:lumMod val="75000"/>
                </a:schemeClr>
              </a:solidFill>
              <a:latin typeface="Candara" panose="020E0502030303020204" pitchFamily="34" charset="0"/>
            </a:endParaRPr>
          </a:p>
        </p:txBody>
      </p:sp>
      <p:sp>
        <p:nvSpPr>
          <p:cNvPr id="6" name="Textfeld 5"/>
          <p:cNvSpPr txBox="1"/>
          <p:nvPr/>
        </p:nvSpPr>
        <p:spPr>
          <a:xfrm>
            <a:off x="6766560" y="5884807"/>
            <a:ext cx="1307494" cy="396000"/>
          </a:xfrm>
          <a:prstGeom prst="rect">
            <a:avLst/>
          </a:prstGeom>
          <a:solidFill>
            <a:schemeClr val="bg1"/>
          </a:solidFill>
          <a:ln>
            <a:solidFill>
              <a:schemeClr val="tx1"/>
            </a:solidFill>
          </a:ln>
        </p:spPr>
        <p:txBody>
          <a:bodyPr wrap="square" rtlCol="0">
            <a:spAutoFit/>
          </a:bodyPr>
          <a:lstStyle/>
          <a:p>
            <a:r>
              <a:rPr lang="de-DE" sz="900" b="1" dirty="0" smtClean="0">
                <a:latin typeface="Candara" panose="020E0502030303020204" pitchFamily="34" charset="0"/>
              </a:rPr>
              <a:t>- - -   </a:t>
            </a:r>
            <a:r>
              <a:rPr lang="de-DE" sz="900" b="1" dirty="0" err="1" smtClean="0">
                <a:solidFill>
                  <a:schemeClr val="bg2">
                    <a:lumMod val="75000"/>
                  </a:schemeClr>
                </a:solidFill>
                <a:latin typeface="Candara" panose="020E0502030303020204" pitchFamily="34" charset="0"/>
              </a:rPr>
              <a:t>interpolated</a:t>
            </a:r>
            <a:endParaRPr lang="de-DE" sz="900" b="1" dirty="0" smtClean="0">
              <a:solidFill>
                <a:schemeClr val="bg2">
                  <a:lumMod val="75000"/>
                </a:schemeClr>
              </a:solidFill>
              <a:latin typeface="Candara" panose="020E0502030303020204" pitchFamily="34" charset="0"/>
            </a:endParaRPr>
          </a:p>
          <a:p>
            <a:r>
              <a:rPr lang="de-DE" sz="900" b="1" dirty="0" smtClean="0">
                <a:solidFill>
                  <a:srgbClr val="FF0000"/>
                </a:solidFill>
                <a:latin typeface="Candara" panose="020E0502030303020204" pitchFamily="34" charset="0"/>
                <a:sym typeface="Wingdings 2" panose="05020102010507070707" pitchFamily="18" charset="2"/>
              </a:rPr>
              <a:t></a:t>
            </a:r>
            <a:r>
              <a:rPr lang="de-DE" sz="900" b="1" dirty="0" smtClean="0">
                <a:latin typeface="Candara" panose="020E0502030303020204" pitchFamily="34" charset="0"/>
                <a:sym typeface="Wingdings 2" panose="05020102010507070707" pitchFamily="18" charset="2"/>
              </a:rPr>
              <a:t>    </a:t>
            </a:r>
            <a:r>
              <a:rPr lang="de-DE" sz="900" b="1" dirty="0" smtClean="0">
                <a:solidFill>
                  <a:schemeClr val="bg2">
                    <a:lumMod val="75000"/>
                  </a:schemeClr>
                </a:solidFill>
                <a:latin typeface="Candara" panose="020E0502030303020204" pitchFamily="34" charset="0"/>
              </a:rPr>
              <a:t>EnEV-</a:t>
            </a:r>
            <a:r>
              <a:rPr lang="de-DE" sz="900" b="1" dirty="0" err="1" smtClean="0">
                <a:solidFill>
                  <a:schemeClr val="bg2">
                    <a:lumMod val="75000"/>
                  </a:schemeClr>
                </a:solidFill>
                <a:latin typeface="Candara" panose="020E0502030303020204" pitchFamily="34" charset="0"/>
              </a:rPr>
              <a:t>specification</a:t>
            </a:r>
            <a:endParaRPr lang="de-DE" sz="900" b="1" dirty="0">
              <a:solidFill>
                <a:schemeClr val="bg2">
                  <a:lumMod val="75000"/>
                </a:schemeClr>
              </a:solidFill>
              <a:latin typeface="Candara" panose="020E0502030303020204" pitchFamily="34" charset="0"/>
            </a:endParaRPr>
          </a:p>
        </p:txBody>
      </p:sp>
    </p:spTree>
    <p:extLst>
      <p:ext uri="{BB962C8B-B14F-4D97-AF65-F5344CB8AC3E}">
        <p14:creationId xmlns:p14="http://schemas.microsoft.com/office/powerpoint/2010/main" val="279856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133308" y="1364325"/>
            <a:ext cx="8100000" cy="4985426"/>
          </a:xfrm>
          <a:prstGeom prst="rect">
            <a:avLst/>
          </a:prstGeom>
        </p:spPr>
      </p:pic>
      <p:sp>
        <p:nvSpPr>
          <p:cNvPr id="2" name="Titel 1"/>
          <p:cNvSpPr>
            <a:spLocks noGrp="1"/>
          </p:cNvSpPr>
          <p:nvPr>
            <p:ph type="title"/>
          </p:nvPr>
        </p:nvSpPr>
        <p:spPr/>
        <p:txBody>
          <a:bodyPr/>
          <a:lstStyle/>
          <a:p>
            <a:r>
              <a:rPr lang="de-DE" smtClean="0"/>
              <a:t>CO</a:t>
            </a:r>
            <a:r>
              <a:rPr lang="de-DE" baseline="-25000" smtClean="0"/>
              <a:t>2</a:t>
            </a:r>
            <a:r>
              <a:rPr lang="de-DE" smtClean="0"/>
              <a:t>–Emissions </a:t>
            </a:r>
            <a:r>
              <a:rPr lang="de-DE" dirty="0" smtClean="0"/>
              <a:t>2000 – 2014</a:t>
            </a:r>
            <a:br>
              <a:rPr lang="de-DE" dirty="0" smtClean="0"/>
            </a:br>
            <a:r>
              <a:rPr lang="de-DE" sz="2000" b="0" dirty="0">
                <a:solidFill>
                  <a:schemeClr val="tx2"/>
                </a:solidFill>
              </a:rPr>
              <a:t>in 1.000 </a:t>
            </a:r>
            <a:r>
              <a:rPr lang="de-DE" sz="2000" b="0" dirty="0" err="1" smtClean="0">
                <a:solidFill>
                  <a:schemeClr val="tx2"/>
                </a:solidFill>
              </a:rPr>
              <a:t>tons</a:t>
            </a:r>
            <a:r>
              <a:rPr lang="de-DE" sz="2000" b="0" dirty="0" smtClean="0">
                <a:solidFill>
                  <a:schemeClr val="tx2"/>
                </a:solidFill>
              </a:rPr>
              <a:t>, </a:t>
            </a:r>
            <a:r>
              <a:rPr lang="de-DE" sz="2000" b="0" dirty="0" err="1" smtClean="0">
                <a:solidFill>
                  <a:schemeClr val="tx2"/>
                </a:solidFill>
              </a:rPr>
              <a:t>with</a:t>
            </a:r>
            <a:r>
              <a:rPr lang="de-DE" sz="2000" b="0" dirty="0" smtClean="0">
                <a:solidFill>
                  <a:schemeClr val="tx2"/>
                </a:solidFill>
              </a:rPr>
              <a:t> GEMIS-</a:t>
            </a:r>
            <a:r>
              <a:rPr lang="de-DE" sz="2000" b="0" dirty="0" err="1" smtClean="0">
                <a:solidFill>
                  <a:schemeClr val="tx2"/>
                </a:solidFill>
              </a:rPr>
              <a:t>factors</a:t>
            </a:r>
            <a:endParaRPr lang="de-DE" sz="2000" b="0" dirty="0"/>
          </a:p>
        </p:txBody>
      </p:sp>
      <p:sp>
        <p:nvSpPr>
          <p:cNvPr id="10" name="Textfeld 8"/>
          <p:cNvSpPr txBox="1">
            <a:spLocks noChangeAspect="1"/>
          </p:cNvSpPr>
          <p:nvPr/>
        </p:nvSpPr>
        <p:spPr>
          <a:xfrm>
            <a:off x="8159217" y="4635106"/>
            <a:ext cx="684000" cy="684000"/>
          </a:xfrm>
          <a:prstGeom prst="ellipse">
            <a:avLst/>
          </a:prstGeom>
          <a:solidFill>
            <a:srgbClr val="99CC00"/>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-27,5%</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(-29,5%)</a:t>
            </a:r>
            <a:endParaRPr kumimoji="0" lang="de-DE" sz="800" b="1" i="0" u="none" strike="noStrike" kern="0" cap="none" spc="0" normalizeH="0" baseline="0" noProof="0" dirty="0">
              <a:ln>
                <a:noFill/>
              </a:ln>
              <a:solidFill>
                <a:sysClr val="window" lastClr="FFFFFF"/>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40" normalizeH="0" baseline="0" noProof="0" dirty="0" err="1" smtClean="0">
                <a:ln>
                  <a:noFill/>
                </a:ln>
                <a:solidFill>
                  <a:sysClr val="window" lastClr="FFFFFF"/>
                </a:solidFill>
                <a:effectLst/>
                <a:uLnTx/>
                <a:uFillTx/>
                <a:latin typeface="Candara" panose="020E0502030303020204" pitchFamily="34" charset="0"/>
              </a:rPr>
              <a:t>district</a:t>
            </a:r>
            <a:r>
              <a:rPr kumimoji="0" lang="de-DE" sz="1000" b="1" i="0" u="none" strike="noStrike" kern="0" cap="none" spc="-40" normalizeH="0" noProof="0" dirty="0" smtClean="0">
                <a:ln>
                  <a:noFill/>
                </a:ln>
                <a:solidFill>
                  <a:sysClr val="window" lastClr="FFFFFF"/>
                </a:solidFill>
                <a:effectLst/>
                <a:uLnTx/>
                <a:uFillTx/>
                <a:latin typeface="Candara" panose="020E0502030303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40" normalizeH="0" noProof="0" dirty="0" err="1" smtClean="0">
                <a:ln>
                  <a:noFill/>
                </a:ln>
                <a:solidFill>
                  <a:sysClr val="window" lastClr="FFFFFF"/>
                </a:solidFill>
                <a:effectLst/>
                <a:uLnTx/>
                <a:uFillTx/>
                <a:latin typeface="Candara" panose="020E0502030303020204" pitchFamily="34" charset="0"/>
              </a:rPr>
              <a:t>heating</a:t>
            </a:r>
            <a:endParaRPr kumimoji="0" lang="de-DE" sz="1000" b="1" i="0" u="none" strike="noStrike" kern="0" cap="none" spc="-40" normalizeH="0" baseline="0" noProof="0" dirty="0">
              <a:ln>
                <a:noFill/>
              </a:ln>
              <a:solidFill>
                <a:sysClr val="window" lastClr="FFFFFF"/>
              </a:solidFill>
              <a:effectLst/>
              <a:uLnTx/>
              <a:uFillTx/>
              <a:latin typeface="Candara" panose="020E0502030303020204" pitchFamily="34" charset="0"/>
            </a:endParaRPr>
          </a:p>
        </p:txBody>
      </p:sp>
      <p:sp>
        <p:nvSpPr>
          <p:cNvPr id="11" name="Textfeld 10"/>
          <p:cNvSpPr txBox="1">
            <a:spLocks noChangeAspect="1"/>
          </p:cNvSpPr>
          <p:nvPr/>
        </p:nvSpPr>
        <p:spPr>
          <a:xfrm>
            <a:off x="8159217" y="5378506"/>
            <a:ext cx="684000" cy="684000"/>
          </a:xfrm>
          <a:prstGeom prst="ellipse">
            <a:avLst/>
          </a:prstGeom>
          <a:solidFill>
            <a:srgbClr val="CC0000"/>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-25,4%</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(-28,1%)</a:t>
            </a:r>
            <a:endParaRPr kumimoji="0" lang="de-DE" sz="800" b="1" i="0" u="none" strike="noStrike" kern="0" cap="none" spc="0" normalizeH="0" baseline="0" noProof="0" dirty="0">
              <a:ln>
                <a:noFill/>
              </a:ln>
              <a:solidFill>
                <a:sysClr val="window" lastClr="FFFFFF"/>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dirty="0">
                <a:solidFill>
                  <a:sysClr val="window" lastClr="FFFFFF"/>
                </a:solidFill>
                <a:latin typeface="Candara" panose="020E0502030303020204" pitchFamily="34" charset="0"/>
              </a:rPr>
              <a:t>s</a:t>
            </a:r>
            <a:r>
              <a:rPr kumimoji="0" lang="de-DE" sz="1000" b="1" i="0" u="none" strike="noStrike" kern="0" cap="none" spc="0" normalizeH="0" baseline="0" noProof="0" dirty="0" err="1" smtClean="0">
                <a:ln>
                  <a:noFill/>
                </a:ln>
                <a:solidFill>
                  <a:sysClr val="window" lastClr="FFFFFF"/>
                </a:solidFill>
                <a:effectLst/>
                <a:uLnTx/>
                <a:uFillTx/>
                <a:latin typeface="Candara" panose="020E0502030303020204" pitchFamily="34" charset="0"/>
              </a:rPr>
              <a:t>trom</a:t>
            </a:r>
            <a:endParaRPr kumimoji="0" lang="de-DE" sz="1000" b="1" i="0" u="none" strike="noStrike" kern="0" cap="none" spc="0" normalizeH="0" baseline="0" noProof="0" dirty="0">
              <a:ln>
                <a:noFill/>
              </a:ln>
              <a:solidFill>
                <a:sysClr val="window" lastClr="FFFFFF"/>
              </a:solidFill>
              <a:effectLst/>
              <a:uLnTx/>
              <a:uFillTx/>
              <a:latin typeface="Candara" panose="020E0502030303020204" pitchFamily="34" charset="0"/>
            </a:endParaRPr>
          </a:p>
        </p:txBody>
      </p:sp>
      <p:sp>
        <p:nvSpPr>
          <p:cNvPr id="12" name="Textfeld 11"/>
          <p:cNvSpPr txBox="1">
            <a:spLocks noChangeAspect="1"/>
          </p:cNvSpPr>
          <p:nvPr/>
        </p:nvSpPr>
        <p:spPr>
          <a:xfrm>
            <a:off x="8159217" y="3885406"/>
            <a:ext cx="684000" cy="684000"/>
          </a:xfrm>
          <a:prstGeom prst="ellipse">
            <a:avLst/>
          </a:prstGeom>
          <a:solidFill>
            <a:srgbClr val="FF9933"/>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+9,5%</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(+5,3%)</a:t>
            </a:r>
            <a:endParaRPr kumimoji="0" lang="de-DE" sz="800" b="1" i="0" u="none" strike="noStrike" kern="0" cap="none" spc="0" normalizeH="0" baseline="0" noProof="0" dirty="0">
              <a:ln>
                <a:noFill/>
              </a:ln>
              <a:solidFill>
                <a:sysClr val="window" lastClr="FFFFFF"/>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err="1" smtClean="0">
                <a:ln>
                  <a:noFill/>
                </a:ln>
                <a:solidFill>
                  <a:sysClr val="window" lastClr="FFFFFF"/>
                </a:solidFill>
                <a:effectLst/>
                <a:uLnTx/>
                <a:uFillTx/>
                <a:latin typeface="Candara" panose="020E0502030303020204" pitchFamily="34" charset="0"/>
              </a:rPr>
              <a:t>natural</a:t>
            </a:r>
            <a:endPar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dirty="0" smtClean="0">
                <a:solidFill>
                  <a:sysClr val="window" lastClr="FFFFFF"/>
                </a:solidFill>
                <a:latin typeface="Candara" panose="020E0502030303020204" pitchFamily="34" charset="0"/>
              </a:rPr>
              <a:t>gas</a:t>
            </a:r>
            <a:endParaRPr kumimoji="0" lang="de-DE" sz="1000" b="1" i="0" u="none" strike="noStrike" kern="0" cap="none" spc="0" normalizeH="0" baseline="0" noProof="0" dirty="0">
              <a:ln>
                <a:noFill/>
              </a:ln>
              <a:solidFill>
                <a:sysClr val="window" lastClr="FFFFFF"/>
              </a:solidFill>
              <a:effectLst/>
              <a:uLnTx/>
              <a:uFillTx/>
              <a:latin typeface="Candara" panose="020E0502030303020204" pitchFamily="34" charset="0"/>
            </a:endParaRPr>
          </a:p>
        </p:txBody>
      </p:sp>
      <p:sp>
        <p:nvSpPr>
          <p:cNvPr id="13" name="Textfeld 12"/>
          <p:cNvSpPr txBox="1">
            <a:spLocks noChangeAspect="1"/>
          </p:cNvSpPr>
          <p:nvPr/>
        </p:nvSpPr>
        <p:spPr>
          <a:xfrm>
            <a:off x="8159217" y="3135706"/>
            <a:ext cx="684000" cy="684000"/>
          </a:xfrm>
          <a:prstGeom prst="ellipse">
            <a:avLst/>
          </a:prstGeom>
          <a:solidFill>
            <a:srgbClr val="61B0FF"/>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-88,8% </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(-88,8%)</a:t>
            </a:r>
            <a:endParaRPr kumimoji="0" lang="de-DE" sz="800" b="1" i="0" u="none" strike="noStrike" kern="0" cap="none" spc="0" normalizeH="0" baseline="0" noProof="0" dirty="0">
              <a:ln>
                <a:noFill/>
              </a:ln>
              <a:solidFill>
                <a:sysClr val="window" lastClr="FFFFFF"/>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err="1" smtClean="0">
                <a:ln>
                  <a:noFill/>
                </a:ln>
                <a:solidFill>
                  <a:sysClr val="window" lastClr="FFFFFF"/>
                </a:solidFill>
                <a:effectLst/>
                <a:uLnTx/>
                <a:uFillTx/>
                <a:latin typeface="Candara" panose="020E0502030303020204" pitchFamily="34" charset="0"/>
              </a:rPr>
              <a:t>heating</a:t>
            </a:r>
            <a:r>
              <a:rPr kumimoji="0" lang="de-DE" sz="1000" b="1" i="0" u="none" strike="noStrike" kern="0" cap="none" spc="0" normalizeH="0" noProof="0" dirty="0" smtClean="0">
                <a:ln>
                  <a:noFill/>
                </a:ln>
                <a:solidFill>
                  <a:sysClr val="window" lastClr="FFFFFF"/>
                </a:solidFill>
                <a:effectLst/>
                <a:uLnTx/>
                <a:uFillTx/>
                <a:latin typeface="Candara" panose="020E0502030303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err="1" smtClean="0">
                <a:ln>
                  <a:noFill/>
                </a:ln>
                <a:solidFill>
                  <a:sysClr val="window" lastClr="FFFFFF"/>
                </a:solidFill>
                <a:effectLst/>
                <a:uLnTx/>
                <a:uFillTx/>
                <a:latin typeface="Candara" panose="020E0502030303020204" pitchFamily="34" charset="0"/>
              </a:rPr>
              <a:t>oil</a:t>
            </a:r>
            <a:endParaRPr kumimoji="0" lang="de-DE" sz="1000" b="1" i="0" u="none" strike="noStrike" kern="0" cap="none" spc="0" normalizeH="0" baseline="0" noProof="0" dirty="0">
              <a:ln>
                <a:noFill/>
              </a:ln>
              <a:solidFill>
                <a:sysClr val="window" lastClr="FFFFFF"/>
              </a:solidFill>
              <a:effectLst/>
              <a:uLnTx/>
              <a:uFillTx/>
              <a:latin typeface="Candara" panose="020E0502030303020204" pitchFamily="34" charset="0"/>
            </a:endParaRPr>
          </a:p>
        </p:txBody>
      </p:sp>
      <p:sp>
        <p:nvSpPr>
          <p:cNvPr id="14" name="Textfeld 13"/>
          <p:cNvSpPr txBox="1">
            <a:spLocks noChangeAspect="1"/>
          </p:cNvSpPr>
          <p:nvPr/>
        </p:nvSpPr>
        <p:spPr>
          <a:xfrm>
            <a:off x="8073492" y="2054445"/>
            <a:ext cx="828000" cy="828000"/>
          </a:xfrm>
          <a:prstGeom prst="ellipse">
            <a:avLst/>
          </a:prstGeom>
          <a:solidFill>
            <a:sysClr val="window" lastClr="FFFFFF">
              <a:lumMod val="85000"/>
            </a:sysClr>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a:ln>
                  <a:noFill/>
                </a:ln>
                <a:solidFill>
                  <a:srgbClr val="1F497D"/>
                </a:solidFill>
                <a:effectLst/>
                <a:uLnTx/>
                <a:uFillTx/>
                <a:latin typeface="Candara" panose="020E0502030303020204" pitchFamily="34" charset="0"/>
              </a:rPr>
              <a:t>-</a:t>
            </a:r>
            <a:r>
              <a:rPr kumimoji="0" lang="de-DE" sz="1400" b="1" i="0" u="none" strike="noStrike" kern="0" cap="none" spc="0" normalizeH="0" baseline="0" noProof="0" smtClean="0">
                <a:ln>
                  <a:noFill/>
                </a:ln>
                <a:solidFill>
                  <a:srgbClr val="1F497D"/>
                </a:solidFill>
                <a:effectLst/>
                <a:uLnTx/>
                <a:uFillTx/>
                <a:latin typeface="Candara" panose="020E0502030303020204" pitchFamily="34" charset="0"/>
              </a:rPr>
              <a:t>27,2 %</a:t>
            </a:r>
          </a:p>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smtClean="0">
                <a:solidFill>
                  <a:srgbClr val="1F497D"/>
                </a:solidFill>
                <a:latin typeface="Candara" panose="020E0502030303020204" pitchFamily="34" charset="0"/>
              </a:rPr>
              <a:t>(-29,7%)</a:t>
            </a:r>
            <a:endParaRPr kumimoji="0" lang="de-DE" sz="1200" i="0" u="none" strike="noStrike" kern="0" cap="none" spc="0" normalizeH="0" baseline="0" noProof="0">
              <a:ln>
                <a:noFill/>
              </a:ln>
              <a:solidFill>
                <a:srgbClr val="1F497D"/>
              </a:solidFill>
              <a:effectLst/>
              <a:uLnTx/>
              <a:uFillTx/>
              <a:latin typeface="Candara" panose="020E0502030303020204" pitchFamily="34" charset="0"/>
            </a:endParaRPr>
          </a:p>
        </p:txBody>
      </p:sp>
      <p:sp>
        <p:nvSpPr>
          <p:cNvPr id="9" name="Textfeld 8"/>
          <p:cNvSpPr txBox="1"/>
          <p:nvPr/>
        </p:nvSpPr>
        <p:spPr>
          <a:xfrm>
            <a:off x="6496592" y="2104315"/>
            <a:ext cx="1400801" cy="246221"/>
          </a:xfrm>
          <a:prstGeom prst="rect">
            <a:avLst/>
          </a:prstGeom>
          <a:solidFill>
            <a:schemeClr val="bg1"/>
          </a:solidFill>
        </p:spPr>
        <p:txBody>
          <a:bodyPr wrap="square" rtlCol="0">
            <a:spAutoFit/>
          </a:bodyPr>
          <a:lstStyle/>
          <a:p>
            <a:pPr algn="r"/>
            <a:r>
              <a:rPr lang="de-DE" sz="1000" b="1" dirty="0" err="1">
                <a:latin typeface="Calibri" panose="020F0502020204030204" pitchFamily="34" charset="0"/>
              </a:rPr>
              <a:t>c</a:t>
            </a:r>
            <a:r>
              <a:rPr lang="de-DE" sz="1000" b="1" dirty="0" err="1" smtClean="0">
                <a:latin typeface="Calibri" panose="020F0502020204030204" pitchFamily="34" charset="0"/>
              </a:rPr>
              <a:t>hange</a:t>
            </a:r>
            <a:r>
              <a:rPr lang="de-DE" sz="1000" b="1" dirty="0" smtClean="0">
                <a:latin typeface="Calibri" panose="020F0502020204030204" pitchFamily="34" charset="0"/>
              </a:rPr>
              <a:t> </a:t>
            </a:r>
            <a:r>
              <a:rPr lang="de-DE" sz="1000" b="1" dirty="0" err="1" smtClean="0">
                <a:latin typeface="Calibri" panose="020F0502020204030204" pitchFamily="34" charset="0"/>
              </a:rPr>
              <a:t>to</a:t>
            </a:r>
            <a:r>
              <a:rPr lang="de-DE" sz="1000" b="1" dirty="0" smtClean="0">
                <a:latin typeface="Calibri" panose="020F0502020204030204" pitchFamily="34" charset="0"/>
              </a:rPr>
              <a:t> 2000/01</a:t>
            </a:r>
            <a:endParaRPr lang="de-DE" sz="1000" b="1" dirty="0">
              <a:latin typeface="Calibri" panose="020F0502020204030204" pitchFamily="34" charset="0"/>
            </a:endParaRPr>
          </a:p>
        </p:txBody>
      </p:sp>
      <p:sp>
        <p:nvSpPr>
          <p:cNvPr id="15" name="Textfeld 14"/>
          <p:cNvSpPr txBox="1"/>
          <p:nvPr/>
        </p:nvSpPr>
        <p:spPr>
          <a:xfrm>
            <a:off x="7298426" y="5753418"/>
            <a:ext cx="696686" cy="584775"/>
          </a:xfrm>
          <a:prstGeom prst="rect">
            <a:avLst/>
          </a:prstGeom>
          <a:solidFill>
            <a:schemeClr val="bg1"/>
          </a:solidFill>
        </p:spPr>
        <p:txBody>
          <a:bodyPr wrap="square" rtlCol="0">
            <a:spAutoFit/>
          </a:bodyPr>
          <a:lstStyle/>
          <a:p>
            <a:pPr algn="ctr"/>
            <a:r>
              <a:rPr lang="de-DE" sz="800" b="1" dirty="0" smtClean="0">
                <a:solidFill>
                  <a:schemeClr val="tx1">
                    <a:lumMod val="40000"/>
                    <a:lumOff val="60000"/>
                  </a:schemeClr>
                </a:solidFill>
                <a:latin typeface="Candara" panose="020E0502030303020204" pitchFamily="34" charset="0"/>
              </a:rPr>
              <a:t>2014</a:t>
            </a:r>
          </a:p>
          <a:p>
            <a:pPr algn="ctr"/>
            <a:r>
              <a:rPr lang="de-DE" sz="800" b="1" dirty="0" smtClean="0">
                <a:solidFill>
                  <a:schemeClr val="tx1">
                    <a:lumMod val="40000"/>
                    <a:lumOff val="60000"/>
                  </a:schemeClr>
                </a:solidFill>
                <a:latin typeface="Candara" panose="020E0502030303020204" pitchFamily="34" charset="0"/>
              </a:rPr>
              <a:t>(</a:t>
            </a:r>
            <a:r>
              <a:rPr lang="de-DE" sz="800" b="1" dirty="0" err="1" smtClean="0">
                <a:solidFill>
                  <a:schemeClr val="tx1">
                    <a:lumMod val="40000"/>
                    <a:lumOff val="60000"/>
                  </a:schemeClr>
                </a:solidFill>
                <a:latin typeface="Candara" panose="020E0502030303020204" pitchFamily="34" charset="0"/>
              </a:rPr>
              <a:t>without</a:t>
            </a:r>
            <a:r>
              <a:rPr lang="de-DE" sz="800" b="1" dirty="0" smtClean="0">
                <a:solidFill>
                  <a:schemeClr val="tx1">
                    <a:lumMod val="40000"/>
                    <a:lumOff val="60000"/>
                  </a:schemeClr>
                </a:solidFill>
                <a:latin typeface="Candara" panose="020E0502030303020204" pitchFamily="34" charset="0"/>
              </a:rPr>
              <a:t> </a:t>
            </a:r>
            <a:r>
              <a:rPr lang="de-DE" sz="800" b="1" dirty="0" err="1" smtClean="0">
                <a:solidFill>
                  <a:schemeClr val="tx1">
                    <a:lumMod val="40000"/>
                    <a:lumOff val="60000"/>
                  </a:schemeClr>
                </a:solidFill>
                <a:latin typeface="Candara" panose="020E0502030303020204" pitchFamily="34" charset="0"/>
              </a:rPr>
              <a:t>area</a:t>
            </a:r>
            <a:r>
              <a:rPr lang="de-DE" sz="800" b="1" dirty="0" smtClean="0">
                <a:solidFill>
                  <a:schemeClr val="tx1">
                    <a:lumMod val="40000"/>
                    <a:lumOff val="60000"/>
                  </a:schemeClr>
                </a:solidFill>
                <a:latin typeface="Candara" panose="020E0502030303020204" pitchFamily="34" charset="0"/>
              </a:rPr>
              <a:t> </a:t>
            </a:r>
            <a:r>
              <a:rPr lang="de-DE" sz="800" b="1" dirty="0" err="1" smtClean="0">
                <a:solidFill>
                  <a:schemeClr val="tx1">
                    <a:lumMod val="40000"/>
                    <a:lumOff val="60000"/>
                  </a:schemeClr>
                </a:solidFill>
                <a:latin typeface="Candara" panose="020E0502030303020204" pitchFamily="34" charset="0"/>
              </a:rPr>
              <a:t>growth</a:t>
            </a:r>
            <a:r>
              <a:rPr lang="de-DE" sz="800" b="1" dirty="0" smtClean="0">
                <a:solidFill>
                  <a:schemeClr val="tx1">
                    <a:lumMod val="40000"/>
                    <a:lumOff val="60000"/>
                  </a:schemeClr>
                </a:solidFill>
                <a:latin typeface="Candara" panose="020E0502030303020204" pitchFamily="34" charset="0"/>
              </a:rPr>
              <a:t>)</a:t>
            </a:r>
            <a:endParaRPr lang="de-DE" sz="800" b="1" dirty="0">
              <a:solidFill>
                <a:schemeClr val="tx1">
                  <a:lumMod val="40000"/>
                  <a:lumOff val="60000"/>
                </a:schemeClr>
              </a:solidFill>
              <a:latin typeface="Candara" panose="020E0502030303020204" pitchFamily="34" charset="0"/>
            </a:endParaRPr>
          </a:p>
        </p:txBody>
      </p:sp>
    </p:spTree>
    <p:extLst>
      <p:ext uri="{BB962C8B-B14F-4D97-AF65-F5344CB8AC3E}">
        <p14:creationId xmlns:p14="http://schemas.microsoft.com/office/powerpoint/2010/main" val="18107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mtClean="0">
                <a:latin typeface="Arial" charset="0"/>
              </a:rPr>
              <a:t>Heat </a:t>
            </a:r>
            <a:r>
              <a:rPr lang="de-DE" altLang="de-DE" dirty="0" err="1">
                <a:latin typeface="Arial" charset="0"/>
              </a:rPr>
              <a:t>Consumption</a:t>
            </a:r>
            <a:r>
              <a:rPr lang="de-DE" altLang="de-DE" dirty="0">
                <a:latin typeface="Arial" charset="0"/>
              </a:rPr>
              <a:t> </a:t>
            </a:r>
            <a:r>
              <a:rPr lang="de-DE" altLang="de-DE" dirty="0" err="1" smtClean="0">
                <a:latin typeface="Arial" charset="0"/>
              </a:rPr>
              <a:t>of</a:t>
            </a:r>
            <a:r>
              <a:rPr lang="de-DE" altLang="de-DE" dirty="0" smtClean="0">
                <a:latin typeface="Arial" charset="0"/>
              </a:rPr>
              <a:t> </a:t>
            </a:r>
            <a:r>
              <a:rPr lang="de-DE" altLang="de-DE" dirty="0" err="1">
                <a:latin typeface="Arial" charset="0"/>
              </a:rPr>
              <a:t>selected</a:t>
            </a:r>
            <a:r>
              <a:rPr lang="de-DE" altLang="de-DE" dirty="0">
                <a:latin typeface="Arial" charset="0"/>
              </a:rPr>
              <a:t> </a:t>
            </a:r>
            <a:r>
              <a:rPr lang="de-DE" altLang="de-DE" dirty="0" err="1">
                <a:latin typeface="Arial" charset="0"/>
              </a:rPr>
              <a:t>buildings</a:t>
            </a:r>
            <a:r>
              <a:rPr lang="de-DE" altLang="de-DE" sz="5400" dirty="0">
                <a:latin typeface="Arial" charset="0"/>
              </a:rPr>
              <a:t/>
            </a:r>
            <a:br>
              <a:rPr lang="de-DE" altLang="de-DE" sz="5400" dirty="0">
                <a:latin typeface="Arial" charset="0"/>
              </a:rPr>
            </a:br>
            <a:r>
              <a:rPr lang="de-DE" altLang="de-DE" sz="1600" dirty="0">
                <a:latin typeface="Arial" charset="0"/>
              </a:rPr>
              <a:t>absolute in </a:t>
            </a:r>
            <a:r>
              <a:rPr lang="de-DE" altLang="de-DE" sz="1600" dirty="0" err="1">
                <a:latin typeface="Arial" charset="0"/>
              </a:rPr>
              <a:t>MWh</a:t>
            </a:r>
            <a:r>
              <a:rPr lang="de-DE" altLang="de-DE" sz="1600" dirty="0">
                <a:latin typeface="Arial" charset="0"/>
              </a:rPr>
              <a:t> und </a:t>
            </a:r>
            <a:r>
              <a:rPr lang="de-DE" altLang="de-DE" sz="1600" dirty="0" err="1">
                <a:latin typeface="Arial" charset="0"/>
              </a:rPr>
              <a:t>specific</a:t>
            </a:r>
            <a:r>
              <a:rPr lang="de-DE" altLang="de-DE" sz="1600" dirty="0">
                <a:latin typeface="Arial" charset="0"/>
              </a:rPr>
              <a:t> in </a:t>
            </a:r>
            <a:r>
              <a:rPr lang="de-DE" altLang="de-DE" sz="1600" dirty="0" smtClean="0">
                <a:latin typeface="Arial" charset="0"/>
              </a:rPr>
              <a:t>kWh/m</a:t>
            </a:r>
            <a:r>
              <a:rPr lang="de-DE" altLang="de-DE" sz="1600" baseline="30000" dirty="0" smtClean="0">
                <a:latin typeface="Arial" charset="0"/>
              </a:rPr>
              <a:t>2</a:t>
            </a:r>
            <a:r>
              <a:rPr lang="de-DE" altLang="de-DE" sz="1600" dirty="0" smtClean="0">
                <a:latin typeface="Arial" charset="0"/>
              </a:rPr>
              <a:t> </a:t>
            </a:r>
            <a:r>
              <a:rPr lang="de-DE" altLang="de-DE" sz="1600" dirty="0">
                <a:latin typeface="Arial" charset="0"/>
              </a:rPr>
              <a:t>(2013)</a:t>
            </a:r>
            <a:endParaRPr lang="de-DE" sz="1600" b="0" dirty="0"/>
          </a:p>
        </p:txBody>
      </p:sp>
      <p:grpSp>
        <p:nvGrpSpPr>
          <p:cNvPr id="6" name="Gruppieren 5"/>
          <p:cNvGrpSpPr/>
          <p:nvPr/>
        </p:nvGrpSpPr>
        <p:grpSpPr>
          <a:xfrm>
            <a:off x="315930" y="1849996"/>
            <a:ext cx="8512141" cy="4852988"/>
            <a:chOff x="0" y="0"/>
            <a:chExt cx="8512141" cy="5233988"/>
          </a:xfrm>
        </p:grpSpPr>
        <p:graphicFrame>
          <p:nvGraphicFramePr>
            <p:cNvPr id="7" name="Diagramm 6"/>
            <p:cNvGraphicFramePr/>
            <p:nvPr>
              <p:extLst>
                <p:ext uri="{D42A27DB-BD31-4B8C-83A1-F6EECF244321}">
                  <p14:modId xmlns:p14="http://schemas.microsoft.com/office/powerpoint/2010/main" val="4043477045"/>
                </p:ext>
              </p:extLst>
            </p:nvPr>
          </p:nvGraphicFramePr>
          <p:xfrm>
            <a:off x="0" y="0"/>
            <a:ext cx="8296275" cy="52339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8"/>
            <p:cNvSpPr txBox="1"/>
            <p:nvPr/>
          </p:nvSpPr>
          <p:spPr>
            <a:xfrm rot="16200000">
              <a:off x="7200479" y="1784267"/>
              <a:ext cx="2374474" cy="24885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DE" sz="1000" b="1" dirty="0" err="1" smtClean="0">
                  <a:latin typeface="Candara" panose="020E0502030303020204" pitchFamily="34" charset="0"/>
                </a:rPr>
                <a:t>specific</a:t>
              </a:r>
              <a:r>
                <a:rPr lang="de-DE" sz="1000" b="1" dirty="0" smtClean="0">
                  <a:latin typeface="Candara" panose="020E0502030303020204" pitchFamily="34" charset="0"/>
                </a:rPr>
                <a:t> </a:t>
              </a:r>
              <a:r>
                <a:rPr lang="de-DE" sz="1000" b="1" dirty="0" err="1">
                  <a:latin typeface="Candara" panose="020E0502030303020204" pitchFamily="34" charset="0"/>
                </a:rPr>
                <a:t>heat</a:t>
              </a:r>
              <a:r>
                <a:rPr lang="de-DE" sz="1000" b="1" dirty="0">
                  <a:latin typeface="Candara" panose="020E0502030303020204" pitchFamily="34" charset="0"/>
                </a:rPr>
                <a:t> </a:t>
              </a:r>
              <a:r>
                <a:rPr lang="de-DE" sz="1000" b="1" dirty="0" err="1">
                  <a:latin typeface="Candara" panose="020E0502030303020204" pitchFamily="34" charset="0"/>
                </a:rPr>
                <a:t>consumtion</a:t>
              </a:r>
              <a:r>
                <a:rPr lang="de-DE" sz="1000" b="1" dirty="0">
                  <a:latin typeface="Candara" panose="020E0502030303020204" pitchFamily="34" charset="0"/>
                </a:rPr>
                <a:t> </a:t>
              </a:r>
              <a:r>
                <a:rPr lang="de-DE" sz="1000" b="1" baseline="0" dirty="0">
                  <a:latin typeface="Candara" panose="020E0502030303020204" pitchFamily="34" charset="0"/>
                </a:rPr>
                <a:t>in kWh/qm</a:t>
              </a:r>
              <a:endParaRPr lang="de-DE" sz="1000" b="1" dirty="0">
                <a:latin typeface="Candara" panose="020E0502030303020204" pitchFamily="34" charset="0"/>
              </a:endParaRPr>
            </a:p>
          </p:txBody>
        </p:sp>
        <p:sp>
          <p:nvSpPr>
            <p:cNvPr id="9" name="Textfeld 9"/>
            <p:cNvSpPr txBox="1"/>
            <p:nvPr/>
          </p:nvSpPr>
          <p:spPr>
            <a:xfrm>
              <a:off x="6838951" y="4515127"/>
              <a:ext cx="1304924" cy="513406"/>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DE" sz="1100" b="1">
                  <a:solidFill>
                    <a:srgbClr val="0079CC"/>
                  </a:solidFill>
                  <a:latin typeface="Candara" panose="020E0502030303020204" pitchFamily="34" charset="0"/>
                </a:rPr>
                <a:t>Natural sciences</a:t>
              </a:r>
            </a:p>
            <a:p>
              <a:r>
                <a:rPr lang="de-DE" sz="1100" b="1" baseline="0">
                  <a:solidFill>
                    <a:srgbClr val="FFC000"/>
                  </a:solidFill>
                  <a:latin typeface="Candara" panose="020E0502030303020204" pitchFamily="34" charset="0"/>
                </a:rPr>
                <a:t>Humanities</a:t>
              </a:r>
              <a:endParaRPr lang="de-DE" sz="1100" b="1">
                <a:solidFill>
                  <a:srgbClr val="FFC000"/>
                </a:solidFill>
                <a:latin typeface="Candara" panose="020E0502030303020204" pitchFamily="34" charset="0"/>
              </a:endParaRPr>
            </a:p>
          </p:txBody>
        </p:sp>
      </p:grpSp>
    </p:spTree>
    <p:extLst>
      <p:ext uri="{BB962C8B-B14F-4D97-AF65-F5344CB8AC3E}">
        <p14:creationId xmlns:p14="http://schemas.microsoft.com/office/powerpoint/2010/main" val="147694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Campus Overview</a:t>
            </a:r>
            <a:endParaRPr lang="de-DE"/>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6340737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52000" y="90153"/>
            <a:ext cx="8640000" cy="6351910"/>
          </a:xfrm>
          <a:prstGeom prst="rect">
            <a:avLst/>
          </a:prstGeom>
        </p:spPr>
      </p:pic>
      <p:sp>
        <p:nvSpPr>
          <p:cNvPr id="5" name="Text Box 7"/>
          <p:cNvSpPr txBox="1">
            <a:spLocks noChangeArrowheads="1"/>
          </p:cNvSpPr>
          <p:nvPr/>
        </p:nvSpPr>
        <p:spPr bwMode="auto">
          <a:xfrm>
            <a:off x="413921" y="1854818"/>
            <a:ext cx="3564000" cy="861774"/>
          </a:xfrm>
          <a:prstGeom prst="rect">
            <a:avLst/>
          </a:prstGeom>
          <a:ln>
            <a:no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buClr>
                <a:schemeClr val="tx1"/>
              </a:buClr>
              <a:buFont typeface="Wingdings" pitchFamily="2" charset="2"/>
              <a:buChar char="§"/>
              <a:defRPr sz="2400">
                <a:solidFill>
                  <a:schemeClr val="tx1"/>
                </a:solidFill>
                <a:latin typeface="Arial" pitchFamily="34" charset="0"/>
              </a:defRPr>
            </a:lvl1pPr>
            <a:lvl2pPr marL="742950" indent="-285750" eaLnBrk="0" hangingPunct="0">
              <a:spcBef>
                <a:spcPct val="20000"/>
              </a:spcBef>
              <a:buClr>
                <a:schemeClr val="tx1"/>
              </a:buClr>
              <a:buChar char="-"/>
              <a:defRPr sz="2400">
                <a:solidFill>
                  <a:schemeClr val="tx1"/>
                </a:solidFill>
                <a:latin typeface="Arial" pitchFamily="34" charset="0"/>
              </a:defRPr>
            </a:lvl2pPr>
            <a:lvl3pPr marL="1143000" indent="-228600" eaLnBrk="0" hangingPunct="0">
              <a:spcBef>
                <a:spcPct val="20000"/>
              </a:spcBef>
              <a:buClr>
                <a:srgbClr val="A22538"/>
              </a:buClr>
              <a:buChar char="–"/>
              <a:defRPr sz="2400">
                <a:solidFill>
                  <a:schemeClr val="tx1"/>
                </a:solidFill>
                <a:latin typeface="Arial" pitchFamily="34" charset="0"/>
              </a:defRPr>
            </a:lvl3pPr>
            <a:lvl4pPr marL="1600200" indent="-228600" eaLnBrk="0" hangingPunct="0">
              <a:spcBef>
                <a:spcPct val="20000"/>
              </a:spcBef>
              <a:buClr>
                <a:srgbClr val="A22538"/>
              </a:buClr>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Tx/>
              <a:buFontTx/>
              <a:buNone/>
            </a:pPr>
            <a:r>
              <a:rPr lang="de-DE" altLang="de-DE" sz="1800" b="1" dirty="0" smtClean="0"/>
              <a:t>5,100 </a:t>
            </a:r>
            <a:r>
              <a:rPr lang="de-DE" altLang="de-DE" sz="1800" b="1" dirty="0" err="1" smtClean="0"/>
              <a:t>employees</a:t>
            </a:r>
            <a:r>
              <a:rPr lang="de-DE" altLang="de-DE" sz="1800" b="1" dirty="0" smtClean="0"/>
              <a:t> (4,230 FTE),</a:t>
            </a:r>
            <a:r>
              <a:rPr lang="de-DE" altLang="de-DE" sz="1800" b="1" dirty="0"/>
              <a:t/>
            </a:r>
            <a:br>
              <a:rPr lang="de-DE" altLang="de-DE" sz="1800" b="1" dirty="0"/>
            </a:br>
            <a:r>
              <a:rPr lang="de-DE" altLang="de-DE" sz="1800" b="1" dirty="0" smtClean="0"/>
              <a:t>incl. 349 </a:t>
            </a:r>
            <a:r>
              <a:rPr lang="de-DE" altLang="de-DE" sz="1800" b="1" dirty="0" err="1" smtClean="0"/>
              <a:t>professors</a:t>
            </a:r>
            <a:r>
              <a:rPr lang="de-DE" altLang="de-DE" sz="1800" b="1" dirty="0" smtClean="0"/>
              <a:t> </a:t>
            </a:r>
            <a:br>
              <a:rPr lang="de-DE" altLang="de-DE" sz="1800" b="1" dirty="0" smtClean="0"/>
            </a:br>
            <a:r>
              <a:rPr lang="de-DE" altLang="de-DE" sz="1400" dirty="0" smtClean="0"/>
              <a:t>(plus 110</a:t>
            </a:r>
            <a:r>
              <a:rPr lang="de-DE" altLang="de-DE" sz="1400" dirty="0" smtClean="0">
                <a:solidFill>
                  <a:srgbClr val="FF0000"/>
                </a:solidFill>
              </a:rPr>
              <a:t> </a:t>
            </a:r>
            <a:r>
              <a:rPr lang="de-DE" altLang="de-DE" sz="1400" dirty="0" err="1" smtClean="0"/>
              <a:t>junior</a:t>
            </a:r>
            <a:r>
              <a:rPr lang="de-DE" altLang="de-DE" sz="1400" dirty="0" smtClean="0"/>
              <a:t> </a:t>
            </a:r>
            <a:r>
              <a:rPr lang="de-DE" altLang="de-DE" sz="1400" dirty="0" err="1" smtClean="0"/>
              <a:t>professors</a:t>
            </a:r>
            <a:r>
              <a:rPr lang="de-DE" altLang="de-DE" sz="1400" dirty="0" smtClean="0"/>
              <a:t>)</a:t>
            </a:r>
            <a:endParaRPr lang="de-DE" altLang="de-DE" sz="1400" dirty="0"/>
          </a:p>
        </p:txBody>
      </p:sp>
      <p:sp>
        <p:nvSpPr>
          <p:cNvPr id="6" name="Text Box 8"/>
          <p:cNvSpPr txBox="1">
            <a:spLocks noChangeArrowheads="1"/>
          </p:cNvSpPr>
          <p:nvPr/>
        </p:nvSpPr>
        <p:spPr bwMode="auto">
          <a:xfrm>
            <a:off x="4885396" y="2613438"/>
            <a:ext cx="2088000" cy="646331"/>
          </a:xfrm>
          <a:prstGeom prst="rect">
            <a:avLst/>
          </a:prstGeom>
          <a:ln>
            <a:no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buClr>
                <a:schemeClr val="tx1"/>
              </a:buClr>
              <a:buFont typeface="Wingdings" pitchFamily="2" charset="2"/>
              <a:buChar char="§"/>
              <a:defRPr sz="2400">
                <a:solidFill>
                  <a:schemeClr val="tx1"/>
                </a:solidFill>
                <a:latin typeface="Arial" pitchFamily="34" charset="0"/>
              </a:defRPr>
            </a:lvl1pPr>
            <a:lvl2pPr marL="742950" indent="-285750" eaLnBrk="0" hangingPunct="0">
              <a:spcBef>
                <a:spcPct val="20000"/>
              </a:spcBef>
              <a:buClr>
                <a:schemeClr val="tx1"/>
              </a:buClr>
              <a:buChar char="-"/>
              <a:defRPr sz="2400">
                <a:solidFill>
                  <a:schemeClr val="tx1"/>
                </a:solidFill>
                <a:latin typeface="Arial" pitchFamily="34" charset="0"/>
              </a:defRPr>
            </a:lvl2pPr>
            <a:lvl3pPr marL="1143000" indent="-228600" eaLnBrk="0" hangingPunct="0">
              <a:spcBef>
                <a:spcPct val="20000"/>
              </a:spcBef>
              <a:buClr>
                <a:srgbClr val="A22538"/>
              </a:buClr>
              <a:buChar char="–"/>
              <a:defRPr sz="2400">
                <a:solidFill>
                  <a:schemeClr val="tx1"/>
                </a:solidFill>
                <a:latin typeface="Arial" pitchFamily="34" charset="0"/>
              </a:defRPr>
            </a:lvl3pPr>
            <a:lvl4pPr marL="1600200" indent="-228600" eaLnBrk="0" hangingPunct="0">
              <a:spcBef>
                <a:spcPct val="20000"/>
              </a:spcBef>
              <a:buClr>
                <a:srgbClr val="A22538"/>
              </a:buClr>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Tx/>
              <a:buFontTx/>
              <a:buNone/>
            </a:pPr>
            <a:r>
              <a:rPr lang="de-DE" altLang="de-DE" sz="1800" b="1" dirty="0" smtClean="0">
                <a:solidFill>
                  <a:schemeClr val="tx1">
                    <a:lumMod val="50000"/>
                  </a:schemeClr>
                </a:solidFill>
              </a:rPr>
              <a:t>ca. 200 </a:t>
            </a:r>
            <a:r>
              <a:rPr lang="de-DE" altLang="de-DE" sz="1800" b="1" dirty="0" err="1" smtClean="0">
                <a:solidFill>
                  <a:schemeClr val="tx1">
                    <a:lumMod val="50000"/>
                  </a:schemeClr>
                </a:solidFill>
              </a:rPr>
              <a:t>buildings</a:t>
            </a:r>
            <a:r>
              <a:rPr lang="de-DE" altLang="de-DE" sz="1800" b="1" dirty="0" smtClean="0">
                <a:solidFill>
                  <a:schemeClr val="tx1">
                    <a:lumMod val="50000"/>
                  </a:schemeClr>
                </a:solidFill>
              </a:rPr>
              <a:t> </a:t>
            </a:r>
            <a:r>
              <a:rPr lang="de-DE" altLang="de-DE" sz="1800" b="1" err="1" smtClean="0">
                <a:solidFill>
                  <a:schemeClr val="tx1">
                    <a:lumMod val="50000"/>
                  </a:schemeClr>
                </a:solidFill>
              </a:rPr>
              <a:t>with</a:t>
            </a:r>
            <a:r>
              <a:rPr lang="de-DE" altLang="de-DE" sz="1800" b="1" smtClean="0">
                <a:solidFill>
                  <a:schemeClr val="tx1">
                    <a:lumMod val="50000"/>
                  </a:schemeClr>
                </a:solidFill>
              </a:rPr>
              <a:t> </a:t>
            </a:r>
            <a:r>
              <a:rPr lang="de-DE" altLang="de-DE" sz="1800" b="1" smtClean="0"/>
              <a:t>530.000 </a:t>
            </a:r>
            <a:r>
              <a:rPr lang="de-DE" altLang="de-DE" sz="1800" b="1" dirty="0"/>
              <a:t>m²</a:t>
            </a:r>
          </a:p>
        </p:txBody>
      </p:sp>
      <p:sp>
        <p:nvSpPr>
          <p:cNvPr id="8" name="Text Box 10"/>
          <p:cNvSpPr txBox="1">
            <a:spLocks noChangeArrowheads="1"/>
          </p:cNvSpPr>
          <p:nvPr/>
        </p:nvSpPr>
        <p:spPr bwMode="auto">
          <a:xfrm>
            <a:off x="3513344" y="4038036"/>
            <a:ext cx="3313728" cy="646331"/>
          </a:xfrm>
          <a:prstGeom prst="rect">
            <a:avLst/>
          </a:prstGeom>
          <a:solidFill>
            <a:schemeClr val="lt1"/>
          </a:solidFill>
          <a:ln>
            <a:no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wrap="none">
            <a:spAutoFit/>
          </a:bodyPr>
          <a:lstStyle>
            <a:lvl1pPr eaLnBrk="0" hangingPunct="0">
              <a:spcBef>
                <a:spcPct val="20000"/>
              </a:spcBef>
              <a:buClr>
                <a:schemeClr val="tx1"/>
              </a:buClr>
              <a:buFont typeface="Wingdings" pitchFamily="2" charset="2"/>
              <a:buChar char="§"/>
              <a:defRPr sz="2400">
                <a:solidFill>
                  <a:schemeClr val="tx1"/>
                </a:solidFill>
                <a:latin typeface="Arial" pitchFamily="34" charset="0"/>
              </a:defRPr>
            </a:lvl1pPr>
            <a:lvl2pPr marL="742950" indent="-285750" eaLnBrk="0" hangingPunct="0">
              <a:spcBef>
                <a:spcPct val="20000"/>
              </a:spcBef>
              <a:buClr>
                <a:schemeClr val="tx1"/>
              </a:buClr>
              <a:buChar char="-"/>
              <a:defRPr sz="2400">
                <a:solidFill>
                  <a:schemeClr val="tx1"/>
                </a:solidFill>
                <a:latin typeface="Arial" pitchFamily="34" charset="0"/>
              </a:defRPr>
            </a:lvl2pPr>
            <a:lvl3pPr marL="1143000" indent="-228600" eaLnBrk="0" hangingPunct="0">
              <a:spcBef>
                <a:spcPct val="20000"/>
              </a:spcBef>
              <a:buClr>
                <a:srgbClr val="A22538"/>
              </a:buClr>
              <a:buChar char="–"/>
              <a:defRPr sz="2400">
                <a:solidFill>
                  <a:schemeClr val="tx1"/>
                </a:solidFill>
                <a:latin typeface="Arial" pitchFamily="34" charset="0"/>
              </a:defRPr>
            </a:lvl3pPr>
            <a:lvl4pPr marL="1600200" indent="-228600" eaLnBrk="0" hangingPunct="0">
              <a:spcBef>
                <a:spcPct val="20000"/>
              </a:spcBef>
              <a:buClr>
                <a:srgbClr val="A22538"/>
              </a:buClr>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FontTx/>
              <a:buNone/>
            </a:pPr>
            <a:r>
              <a:rPr lang="de-DE" altLang="de-DE" sz="1800" b="1" dirty="0" err="1" smtClean="0">
                <a:solidFill>
                  <a:schemeClr val="tx1">
                    <a:lumMod val="50000"/>
                  </a:schemeClr>
                </a:solidFill>
              </a:rPr>
              <a:t>government</a:t>
            </a:r>
            <a:r>
              <a:rPr lang="de-DE" altLang="de-DE" sz="1800" b="1" dirty="0" smtClean="0">
                <a:solidFill>
                  <a:schemeClr val="tx1">
                    <a:lumMod val="50000"/>
                  </a:schemeClr>
                </a:solidFill>
              </a:rPr>
              <a:t> </a:t>
            </a:r>
            <a:r>
              <a:rPr lang="de-DE" altLang="de-DE" sz="1800" b="1" dirty="0" err="1" smtClean="0">
                <a:solidFill>
                  <a:schemeClr val="tx1">
                    <a:lumMod val="50000"/>
                  </a:schemeClr>
                </a:solidFill>
              </a:rPr>
              <a:t>grant</a:t>
            </a:r>
            <a:r>
              <a:rPr lang="de-DE" altLang="de-DE" sz="1800" b="1" dirty="0" smtClean="0">
                <a:solidFill>
                  <a:schemeClr val="tx1">
                    <a:lumMod val="50000"/>
                  </a:schemeClr>
                </a:solidFill>
              </a:rPr>
              <a:t>: 298.5 M €</a:t>
            </a:r>
            <a:r>
              <a:rPr lang="de-DE" altLang="de-DE" sz="1800" b="1" dirty="0">
                <a:solidFill>
                  <a:schemeClr val="tx1">
                    <a:lumMod val="50000"/>
                  </a:schemeClr>
                </a:solidFill>
              </a:rPr>
              <a:t/>
            </a:r>
            <a:br>
              <a:rPr lang="de-DE" altLang="de-DE" sz="1800" b="1" dirty="0">
                <a:solidFill>
                  <a:schemeClr val="tx1">
                    <a:lumMod val="50000"/>
                  </a:schemeClr>
                </a:solidFill>
              </a:rPr>
            </a:br>
            <a:r>
              <a:rPr lang="en-GB" altLang="de-DE" sz="1800" b="1" dirty="0" smtClean="0">
                <a:solidFill>
                  <a:schemeClr val="tx1">
                    <a:lumMod val="50000"/>
                  </a:schemeClr>
                </a:solidFill>
              </a:rPr>
              <a:t>third-party</a:t>
            </a:r>
            <a:r>
              <a:rPr lang="de-DE" altLang="de-DE" sz="1800" b="1" dirty="0" smtClean="0">
                <a:solidFill>
                  <a:schemeClr val="tx1">
                    <a:lumMod val="50000"/>
                  </a:schemeClr>
                </a:solidFill>
              </a:rPr>
              <a:t> </a:t>
            </a:r>
            <a:r>
              <a:rPr lang="de-DE" altLang="de-DE" sz="1800" b="1" dirty="0" err="1" smtClean="0">
                <a:solidFill>
                  <a:schemeClr val="tx1">
                    <a:lumMod val="50000"/>
                  </a:schemeClr>
                </a:solidFill>
              </a:rPr>
              <a:t>funds</a:t>
            </a:r>
            <a:r>
              <a:rPr lang="de-DE" altLang="de-DE" sz="1800" b="1" dirty="0" smtClean="0">
                <a:solidFill>
                  <a:schemeClr val="tx1">
                    <a:lumMod val="50000"/>
                  </a:schemeClr>
                </a:solidFill>
              </a:rPr>
              <a:t>: 124 M </a:t>
            </a:r>
            <a:r>
              <a:rPr lang="de-DE" altLang="de-DE" sz="1800" b="1" dirty="0">
                <a:solidFill>
                  <a:schemeClr val="tx1">
                    <a:lumMod val="50000"/>
                  </a:schemeClr>
                </a:solidFill>
              </a:rPr>
              <a:t>€</a:t>
            </a:r>
          </a:p>
        </p:txBody>
      </p:sp>
      <p:sp>
        <p:nvSpPr>
          <p:cNvPr id="9" name="Text Box 11"/>
          <p:cNvSpPr txBox="1">
            <a:spLocks noChangeArrowheads="1"/>
          </p:cNvSpPr>
          <p:nvPr/>
        </p:nvSpPr>
        <p:spPr bwMode="auto">
          <a:xfrm>
            <a:off x="39822" y="6410516"/>
            <a:ext cx="65602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1"/>
              </a:buClr>
              <a:buFont typeface="Wingdings" pitchFamily="2" charset="2"/>
              <a:buChar char="§"/>
              <a:defRPr sz="2400">
                <a:solidFill>
                  <a:schemeClr val="tx1"/>
                </a:solidFill>
                <a:latin typeface="Arial" pitchFamily="34" charset="0"/>
              </a:defRPr>
            </a:lvl1pPr>
            <a:lvl2pPr marL="742950" indent="-285750" eaLnBrk="0" hangingPunct="0">
              <a:spcBef>
                <a:spcPct val="20000"/>
              </a:spcBef>
              <a:buClr>
                <a:schemeClr val="tx1"/>
              </a:buClr>
              <a:buChar char="-"/>
              <a:defRPr sz="2400">
                <a:solidFill>
                  <a:schemeClr val="tx1"/>
                </a:solidFill>
                <a:latin typeface="Arial" pitchFamily="34" charset="0"/>
              </a:defRPr>
            </a:lvl2pPr>
            <a:lvl3pPr marL="1143000" indent="-228600" eaLnBrk="0" hangingPunct="0">
              <a:spcBef>
                <a:spcPct val="20000"/>
              </a:spcBef>
              <a:buClr>
                <a:srgbClr val="A22538"/>
              </a:buClr>
              <a:buChar char="–"/>
              <a:defRPr sz="2400">
                <a:solidFill>
                  <a:schemeClr val="tx1"/>
                </a:solidFill>
                <a:latin typeface="Arial" pitchFamily="34" charset="0"/>
              </a:defRPr>
            </a:lvl3pPr>
            <a:lvl4pPr marL="1600200" indent="-228600" eaLnBrk="0" hangingPunct="0">
              <a:spcBef>
                <a:spcPct val="20000"/>
              </a:spcBef>
              <a:buClr>
                <a:srgbClr val="A22538"/>
              </a:buClr>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Tx/>
              <a:buFontTx/>
              <a:buNone/>
            </a:pPr>
            <a:r>
              <a:rPr lang="de-DE" altLang="de-DE" sz="1000" dirty="0" err="1" smtClean="0"/>
              <a:t>Datas</a:t>
            </a:r>
            <a:r>
              <a:rPr lang="de-DE" altLang="de-DE" sz="1000" dirty="0" smtClean="0"/>
              <a:t>: </a:t>
            </a:r>
            <a:r>
              <a:rPr lang="de-DE" altLang="de-DE" sz="1000" dirty="0" err="1" smtClean="0"/>
              <a:t>students</a:t>
            </a:r>
            <a:r>
              <a:rPr lang="de-DE" altLang="de-DE" sz="1000" dirty="0" smtClean="0"/>
              <a:t> 2015, </a:t>
            </a:r>
            <a:r>
              <a:rPr lang="de-DE" altLang="de-DE" sz="1000" dirty="0" err="1" smtClean="0"/>
              <a:t>employees</a:t>
            </a:r>
            <a:r>
              <a:rPr lang="de-DE" altLang="de-DE" sz="1000" dirty="0"/>
              <a:t> </a:t>
            </a:r>
            <a:r>
              <a:rPr lang="de-DE" altLang="de-DE" sz="1000" dirty="0" smtClean="0"/>
              <a:t>end of 2014, </a:t>
            </a:r>
            <a:r>
              <a:rPr lang="de-DE" altLang="de-DE" sz="1000" dirty="0" err="1" smtClean="0"/>
              <a:t>energy</a:t>
            </a:r>
            <a:r>
              <a:rPr lang="de-DE" altLang="de-DE" sz="1000" dirty="0" smtClean="0"/>
              <a:t> </a:t>
            </a:r>
            <a:r>
              <a:rPr lang="de-DE" altLang="de-DE" sz="1000" dirty="0" err="1" smtClean="0"/>
              <a:t>costs</a:t>
            </a:r>
            <a:r>
              <a:rPr lang="de-DE" altLang="de-DE" sz="1000" dirty="0" smtClean="0"/>
              <a:t> 2014, </a:t>
            </a:r>
            <a:r>
              <a:rPr lang="de-DE" altLang="de-DE" sz="1000" dirty="0" err="1" smtClean="0"/>
              <a:t>water</a:t>
            </a:r>
            <a:r>
              <a:rPr lang="de-DE" altLang="de-DE" sz="1000" dirty="0" smtClean="0"/>
              <a:t> </a:t>
            </a:r>
            <a:r>
              <a:rPr lang="de-DE" altLang="de-DE" sz="1000" dirty="0" err="1" smtClean="0"/>
              <a:t>costs</a:t>
            </a:r>
            <a:r>
              <a:rPr lang="de-DE" altLang="de-DE" sz="1000" dirty="0" smtClean="0"/>
              <a:t> 2012, </a:t>
            </a:r>
            <a:r>
              <a:rPr lang="de-DE" altLang="de-DE" sz="1000" dirty="0" err="1" smtClean="0"/>
              <a:t>disposal</a:t>
            </a:r>
            <a:r>
              <a:rPr lang="de-DE" altLang="de-DE" sz="1000" dirty="0" smtClean="0"/>
              <a:t> </a:t>
            </a:r>
            <a:r>
              <a:rPr lang="de-DE" altLang="de-DE" sz="1000" dirty="0" err="1" smtClean="0"/>
              <a:t>costs</a:t>
            </a:r>
            <a:r>
              <a:rPr lang="de-DE" altLang="de-DE" sz="1000" dirty="0" smtClean="0"/>
              <a:t> 2013</a:t>
            </a:r>
            <a:endParaRPr lang="de-DE" altLang="de-DE" sz="1000" dirty="0"/>
          </a:p>
        </p:txBody>
      </p:sp>
      <p:grpSp>
        <p:nvGrpSpPr>
          <p:cNvPr id="15" name="Gruppieren 14"/>
          <p:cNvGrpSpPr/>
          <p:nvPr/>
        </p:nvGrpSpPr>
        <p:grpSpPr>
          <a:xfrm>
            <a:off x="1358849" y="5547901"/>
            <a:ext cx="5680238" cy="658206"/>
            <a:chOff x="1734608" y="5524151"/>
            <a:chExt cx="5680238" cy="658206"/>
          </a:xfrm>
        </p:grpSpPr>
        <p:sp>
          <p:nvSpPr>
            <p:cNvPr id="7" name="Text Box 9"/>
            <p:cNvSpPr txBox="1">
              <a:spLocks noChangeArrowheads="1"/>
            </p:cNvSpPr>
            <p:nvPr/>
          </p:nvSpPr>
          <p:spPr bwMode="auto">
            <a:xfrm>
              <a:off x="1734608" y="5536026"/>
              <a:ext cx="1800000" cy="646331"/>
            </a:xfrm>
            <a:prstGeom prst="rect">
              <a:avLst/>
            </a:prstGeom>
            <a:ln w="12700">
              <a:solidFill>
                <a:schemeClr val="accent4">
                  <a:lumMod val="90000"/>
                  <a:lumOff val="10000"/>
                </a:schemeClr>
              </a:solid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buClr>
                  <a:schemeClr val="tx1"/>
                </a:buClr>
                <a:buFont typeface="Wingdings" pitchFamily="2" charset="2"/>
                <a:buChar char="§"/>
                <a:defRPr sz="2400">
                  <a:solidFill>
                    <a:schemeClr val="tx1"/>
                  </a:solidFill>
                  <a:latin typeface="Arial" pitchFamily="34" charset="0"/>
                </a:defRPr>
              </a:lvl1pPr>
              <a:lvl2pPr marL="742950" indent="-285750" eaLnBrk="0" hangingPunct="0">
                <a:spcBef>
                  <a:spcPct val="20000"/>
                </a:spcBef>
                <a:buClr>
                  <a:schemeClr val="tx1"/>
                </a:buClr>
                <a:buChar char="-"/>
                <a:defRPr sz="2400">
                  <a:solidFill>
                    <a:schemeClr val="tx1"/>
                  </a:solidFill>
                  <a:latin typeface="Arial" pitchFamily="34" charset="0"/>
                </a:defRPr>
              </a:lvl2pPr>
              <a:lvl3pPr marL="1143000" indent="-228600" eaLnBrk="0" hangingPunct="0">
                <a:spcBef>
                  <a:spcPct val="20000"/>
                </a:spcBef>
                <a:buClr>
                  <a:srgbClr val="A22538"/>
                </a:buClr>
                <a:buChar char="–"/>
                <a:defRPr sz="2400">
                  <a:solidFill>
                    <a:schemeClr val="tx1"/>
                  </a:solidFill>
                  <a:latin typeface="Arial" pitchFamily="34" charset="0"/>
                </a:defRPr>
              </a:lvl3pPr>
              <a:lvl4pPr marL="1600200" indent="-228600" eaLnBrk="0" hangingPunct="0">
                <a:spcBef>
                  <a:spcPct val="20000"/>
                </a:spcBef>
                <a:buClr>
                  <a:srgbClr val="A22538"/>
                </a:buClr>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ClrTx/>
                <a:buFontTx/>
                <a:buNone/>
              </a:pPr>
              <a:r>
                <a:rPr lang="de-DE" altLang="de-DE" sz="1800" b="1" dirty="0" err="1" smtClean="0">
                  <a:solidFill>
                    <a:srgbClr val="C00000"/>
                  </a:solidFill>
                </a:rPr>
                <a:t>energy</a:t>
              </a:r>
              <a:r>
                <a:rPr lang="de-DE" altLang="de-DE" sz="1800" b="1" dirty="0" smtClean="0">
                  <a:solidFill>
                    <a:srgbClr val="C00000"/>
                  </a:solidFill>
                </a:rPr>
                <a:t> </a:t>
              </a:r>
              <a:r>
                <a:rPr lang="de-DE" altLang="de-DE" sz="1800" b="1" dirty="0" err="1" smtClean="0">
                  <a:solidFill>
                    <a:srgbClr val="C00000"/>
                  </a:solidFill>
                </a:rPr>
                <a:t>costs</a:t>
              </a:r>
              <a:r>
                <a:rPr lang="de-DE" altLang="de-DE" sz="1800" b="1" dirty="0" smtClean="0">
                  <a:solidFill>
                    <a:srgbClr val="C00000"/>
                  </a:solidFill>
                </a:rPr>
                <a:t> </a:t>
              </a:r>
              <a:r>
                <a:rPr lang="de-DE" altLang="de-DE" sz="1800" b="1" dirty="0">
                  <a:solidFill>
                    <a:srgbClr val="C00000"/>
                  </a:solidFill>
                </a:rPr>
                <a:t/>
              </a:r>
              <a:br>
                <a:rPr lang="de-DE" altLang="de-DE" sz="1800" b="1" dirty="0">
                  <a:solidFill>
                    <a:srgbClr val="C00000"/>
                  </a:solidFill>
                </a:rPr>
              </a:br>
              <a:r>
                <a:rPr lang="de-DE" altLang="de-DE" sz="1800" b="1" dirty="0" smtClean="0">
                  <a:solidFill>
                    <a:srgbClr val="C00000"/>
                  </a:solidFill>
                </a:rPr>
                <a:t>13,4 M €</a:t>
              </a:r>
              <a:endParaRPr lang="de-DE" altLang="de-DE" sz="1800" b="1" dirty="0">
                <a:solidFill>
                  <a:srgbClr val="C00000"/>
                </a:solidFill>
              </a:endParaRPr>
            </a:p>
          </p:txBody>
        </p:sp>
        <p:sp>
          <p:nvSpPr>
            <p:cNvPr id="10" name="Text Box 9"/>
            <p:cNvSpPr txBox="1">
              <a:spLocks noChangeArrowheads="1"/>
            </p:cNvSpPr>
            <p:nvPr/>
          </p:nvSpPr>
          <p:spPr bwMode="auto">
            <a:xfrm>
              <a:off x="3684855" y="5529027"/>
              <a:ext cx="1800000" cy="646331"/>
            </a:xfrm>
            <a:prstGeom prst="rect">
              <a:avLst/>
            </a:prstGeom>
            <a:ln w="12700">
              <a:solidFill>
                <a:schemeClr val="accent4">
                  <a:lumMod val="90000"/>
                  <a:lumOff val="10000"/>
                </a:schemeClr>
              </a:solid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ctr" eaLnBrk="1" hangingPunct="1">
                <a:spcBef>
                  <a:spcPct val="50000"/>
                </a:spcBef>
                <a:buClrTx/>
                <a:buFontTx/>
                <a:buNone/>
                <a:defRPr sz="1800" b="1">
                  <a:solidFill>
                    <a:schemeClr val="tx1">
                      <a:lumMod val="50000"/>
                    </a:schemeClr>
                  </a:solidFill>
                  <a:latin typeface="Arial" pitchFamily="34" charset="0"/>
                </a:defRPr>
              </a:lvl1pPr>
              <a:lvl2pPr marL="742950" indent="-285750" eaLnBrk="0" hangingPunct="0">
                <a:spcBef>
                  <a:spcPct val="20000"/>
                </a:spcBef>
                <a:buClr>
                  <a:schemeClr val="tx1"/>
                </a:buClr>
                <a:buChar char="-"/>
                <a:defRPr sz="2400">
                  <a:latin typeface="Arial" pitchFamily="34" charset="0"/>
                </a:defRPr>
              </a:lvl2pPr>
              <a:lvl3pPr marL="1143000" indent="-228600" eaLnBrk="0" hangingPunct="0">
                <a:spcBef>
                  <a:spcPct val="20000"/>
                </a:spcBef>
                <a:buClr>
                  <a:srgbClr val="A22538"/>
                </a:buClr>
                <a:buChar char="–"/>
                <a:defRPr sz="2400">
                  <a:latin typeface="Arial" pitchFamily="34" charset="0"/>
                </a:defRPr>
              </a:lvl3pPr>
              <a:lvl4pPr marL="1600200" indent="-228600" eaLnBrk="0" hangingPunct="0">
                <a:spcBef>
                  <a:spcPct val="20000"/>
                </a:spcBef>
                <a:buClr>
                  <a:srgbClr val="A22538"/>
                </a:buClr>
                <a:buChar char="–"/>
                <a:defRPr sz="2000">
                  <a:latin typeface="Arial" pitchFamily="34" charset="0"/>
                </a:defRPr>
              </a:lvl4pPr>
              <a:lvl5pPr marL="2057400" indent="-228600" eaLnBrk="0" hangingPunct="0">
                <a:spcBef>
                  <a:spcPct val="20000"/>
                </a:spcBef>
                <a:buChar char="»"/>
                <a:defRPr sz="2000">
                  <a:latin typeface="Times New Roman" pitchFamily="18" charset="0"/>
                </a:defRPr>
              </a:lvl5pPr>
              <a:lvl6pPr marL="2514600" indent="-228600" eaLnBrk="0" fontAlgn="base" hangingPunct="0">
                <a:spcBef>
                  <a:spcPct val="20000"/>
                </a:spcBef>
                <a:spcAft>
                  <a:spcPct val="0"/>
                </a:spcAft>
                <a:buChar char="»"/>
                <a:defRPr sz="2000">
                  <a:latin typeface="Times New Roman" pitchFamily="18" charset="0"/>
                </a:defRPr>
              </a:lvl6pPr>
              <a:lvl7pPr marL="2971800" indent="-228600" eaLnBrk="0" fontAlgn="base" hangingPunct="0">
                <a:spcBef>
                  <a:spcPct val="20000"/>
                </a:spcBef>
                <a:spcAft>
                  <a:spcPct val="0"/>
                </a:spcAft>
                <a:buChar char="»"/>
                <a:defRPr sz="2000">
                  <a:latin typeface="Times New Roman" pitchFamily="18" charset="0"/>
                </a:defRPr>
              </a:lvl7pPr>
              <a:lvl8pPr marL="3429000" indent="-228600" eaLnBrk="0" fontAlgn="base" hangingPunct="0">
                <a:spcBef>
                  <a:spcPct val="20000"/>
                </a:spcBef>
                <a:spcAft>
                  <a:spcPct val="0"/>
                </a:spcAft>
                <a:buChar char="»"/>
                <a:defRPr sz="2000">
                  <a:latin typeface="Times New Roman" pitchFamily="18" charset="0"/>
                </a:defRPr>
              </a:lvl8pPr>
              <a:lvl9pPr marL="3886200" indent="-228600" eaLnBrk="0" fontAlgn="base" hangingPunct="0">
                <a:spcBef>
                  <a:spcPct val="20000"/>
                </a:spcBef>
                <a:spcAft>
                  <a:spcPct val="0"/>
                </a:spcAft>
                <a:buChar char="»"/>
                <a:defRPr sz="2000">
                  <a:latin typeface="Times New Roman" pitchFamily="18" charset="0"/>
                </a:defRPr>
              </a:lvl9pPr>
            </a:lstStyle>
            <a:p>
              <a:r>
                <a:rPr lang="de-DE" altLang="de-DE" dirty="0" err="1" smtClean="0">
                  <a:solidFill>
                    <a:srgbClr val="C00000"/>
                  </a:solidFill>
                </a:rPr>
                <a:t>water</a:t>
              </a:r>
              <a:r>
                <a:rPr lang="de-DE" altLang="de-DE" dirty="0" smtClean="0">
                  <a:solidFill>
                    <a:srgbClr val="C00000"/>
                  </a:solidFill>
                </a:rPr>
                <a:t> </a:t>
              </a:r>
              <a:r>
                <a:rPr lang="de-DE" altLang="de-DE" dirty="0" err="1" smtClean="0">
                  <a:solidFill>
                    <a:srgbClr val="C00000"/>
                  </a:solidFill>
                </a:rPr>
                <a:t>costs</a:t>
              </a:r>
              <a:r>
                <a:rPr lang="de-DE" altLang="de-DE" dirty="0" smtClean="0">
                  <a:solidFill>
                    <a:srgbClr val="C00000"/>
                  </a:solidFill>
                </a:rPr>
                <a:t> </a:t>
              </a:r>
              <a:r>
                <a:rPr lang="de-DE" altLang="de-DE" dirty="0">
                  <a:solidFill>
                    <a:srgbClr val="C00000"/>
                  </a:solidFill>
                </a:rPr>
                <a:t/>
              </a:r>
              <a:br>
                <a:rPr lang="de-DE" altLang="de-DE" dirty="0">
                  <a:solidFill>
                    <a:srgbClr val="C00000"/>
                  </a:solidFill>
                </a:rPr>
              </a:br>
              <a:r>
                <a:rPr lang="de-DE" altLang="de-DE" dirty="0">
                  <a:solidFill>
                    <a:srgbClr val="C00000"/>
                  </a:solidFill>
                </a:rPr>
                <a:t>1,3 </a:t>
              </a:r>
              <a:r>
                <a:rPr lang="de-DE" altLang="de-DE" dirty="0" smtClean="0">
                  <a:solidFill>
                    <a:srgbClr val="C00000"/>
                  </a:solidFill>
                </a:rPr>
                <a:t>M </a:t>
              </a:r>
              <a:r>
                <a:rPr lang="de-DE" altLang="de-DE" dirty="0">
                  <a:solidFill>
                    <a:srgbClr val="C00000"/>
                  </a:solidFill>
                </a:rPr>
                <a:t>€</a:t>
              </a:r>
            </a:p>
          </p:txBody>
        </p:sp>
        <p:sp>
          <p:nvSpPr>
            <p:cNvPr id="11" name="Text Box 9"/>
            <p:cNvSpPr txBox="1">
              <a:spLocks noChangeArrowheads="1"/>
            </p:cNvSpPr>
            <p:nvPr/>
          </p:nvSpPr>
          <p:spPr bwMode="auto">
            <a:xfrm>
              <a:off x="5614846" y="5524151"/>
              <a:ext cx="1800000" cy="646331"/>
            </a:xfrm>
            <a:prstGeom prst="rect">
              <a:avLst/>
            </a:prstGeom>
            <a:ln w="12700">
              <a:solidFill>
                <a:schemeClr val="accent4">
                  <a:lumMod val="90000"/>
                  <a:lumOff val="10000"/>
                </a:schemeClr>
              </a:solid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ctr" eaLnBrk="1" hangingPunct="1">
                <a:spcBef>
                  <a:spcPct val="50000"/>
                </a:spcBef>
                <a:buClrTx/>
                <a:buFontTx/>
                <a:buNone/>
                <a:defRPr sz="1800" b="1">
                  <a:solidFill>
                    <a:schemeClr val="tx1">
                      <a:lumMod val="50000"/>
                    </a:schemeClr>
                  </a:solidFill>
                  <a:latin typeface="Arial" pitchFamily="34" charset="0"/>
                </a:defRPr>
              </a:lvl1pPr>
              <a:lvl2pPr marL="742950" indent="-285750" eaLnBrk="0" hangingPunct="0">
                <a:spcBef>
                  <a:spcPct val="20000"/>
                </a:spcBef>
                <a:buClr>
                  <a:schemeClr val="tx1"/>
                </a:buClr>
                <a:buChar char="-"/>
                <a:defRPr sz="2400">
                  <a:solidFill>
                    <a:schemeClr val="dk1"/>
                  </a:solidFill>
                  <a:latin typeface="Arial" pitchFamily="34" charset="0"/>
                </a:defRPr>
              </a:lvl2pPr>
              <a:lvl3pPr marL="1143000" indent="-228600" eaLnBrk="0" hangingPunct="0">
                <a:spcBef>
                  <a:spcPct val="20000"/>
                </a:spcBef>
                <a:buClr>
                  <a:srgbClr val="A22538"/>
                </a:buClr>
                <a:buChar char="–"/>
                <a:defRPr sz="2400">
                  <a:solidFill>
                    <a:schemeClr val="dk1"/>
                  </a:solidFill>
                  <a:latin typeface="Arial" pitchFamily="34" charset="0"/>
                </a:defRPr>
              </a:lvl3pPr>
              <a:lvl4pPr marL="1600200" indent="-228600" eaLnBrk="0" hangingPunct="0">
                <a:spcBef>
                  <a:spcPct val="20000"/>
                </a:spcBef>
                <a:buClr>
                  <a:srgbClr val="A22538"/>
                </a:buClr>
                <a:buChar char="–"/>
                <a:defRPr sz="2000">
                  <a:solidFill>
                    <a:schemeClr val="dk1"/>
                  </a:solidFill>
                  <a:latin typeface="Arial" pitchFamily="34" charset="0"/>
                </a:defRPr>
              </a:lvl4pPr>
              <a:lvl5pPr marL="2057400" indent="-228600" eaLnBrk="0" hangingPunct="0">
                <a:spcBef>
                  <a:spcPct val="20000"/>
                </a:spcBef>
                <a:buChar char="»"/>
                <a:defRPr sz="2000">
                  <a:solidFill>
                    <a:schemeClr val="dk1"/>
                  </a:solidFill>
                  <a:latin typeface="Times New Roman" pitchFamily="18" charset="0"/>
                </a:defRPr>
              </a:lvl5pPr>
              <a:lvl6pPr marL="2514600" indent="-228600" eaLnBrk="0" fontAlgn="base" hangingPunct="0">
                <a:spcBef>
                  <a:spcPct val="20000"/>
                </a:spcBef>
                <a:spcAft>
                  <a:spcPct val="0"/>
                </a:spcAft>
                <a:buChar char="»"/>
                <a:defRPr sz="2000">
                  <a:solidFill>
                    <a:schemeClr val="dk1"/>
                  </a:solidFill>
                  <a:latin typeface="Times New Roman" pitchFamily="18" charset="0"/>
                </a:defRPr>
              </a:lvl6pPr>
              <a:lvl7pPr marL="2971800" indent="-228600" eaLnBrk="0" fontAlgn="base" hangingPunct="0">
                <a:spcBef>
                  <a:spcPct val="20000"/>
                </a:spcBef>
                <a:spcAft>
                  <a:spcPct val="0"/>
                </a:spcAft>
                <a:buChar char="»"/>
                <a:defRPr sz="2000">
                  <a:solidFill>
                    <a:schemeClr val="dk1"/>
                  </a:solidFill>
                  <a:latin typeface="Times New Roman" pitchFamily="18" charset="0"/>
                </a:defRPr>
              </a:lvl7pPr>
              <a:lvl8pPr marL="3429000" indent="-228600" eaLnBrk="0" fontAlgn="base" hangingPunct="0">
                <a:spcBef>
                  <a:spcPct val="20000"/>
                </a:spcBef>
                <a:spcAft>
                  <a:spcPct val="0"/>
                </a:spcAft>
                <a:buChar char="»"/>
                <a:defRPr sz="2000">
                  <a:solidFill>
                    <a:schemeClr val="dk1"/>
                  </a:solidFill>
                  <a:latin typeface="Times New Roman" pitchFamily="18" charset="0"/>
                </a:defRPr>
              </a:lvl8pPr>
              <a:lvl9pPr marL="3886200" indent="-228600" eaLnBrk="0" fontAlgn="base" hangingPunct="0">
                <a:spcBef>
                  <a:spcPct val="20000"/>
                </a:spcBef>
                <a:spcAft>
                  <a:spcPct val="0"/>
                </a:spcAft>
                <a:buChar char="»"/>
                <a:defRPr sz="2000">
                  <a:solidFill>
                    <a:schemeClr val="dk1"/>
                  </a:solidFill>
                  <a:latin typeface="Times New Roman" pitchFamily="18" charset="0"/>
                </a:defRPr>
              </a:lvl9pPr>
            </a:lstStyle>
            <a:p>
              <a:r>
                <a:rPr lang="de-DE" altLang="de-DE" dirty="0" err="1" smtClean="0">
                  <a:solidFill>
                    <a:srgbClr val="C00000"/>
                  </a:solidFill>
                </a:rPr>
                <a:t>disposal</a:t>
              </a:r>
              <a:r>
                <a:rPr lang="de-DE" altLang="de-DE" dirty="0" smtClean="0">
                  <a:solidFill>
                    <a:srgbClr val="C00000"/>
                  </a:solidFill>
                </a:rPr>
                <a:t> </a:t>
              </a:r>
              <a:r>
                <a:rPr lang="de-DE" altLang="de-DE" dirty="0" err="1" smtClean="0">
                  <a:solidFill>
                    <a:srgbClr val="C00000"/>
                  </a:solidFill>
                </a:rPr>
                <a:t>costs</a:t>
              </a:r>
              <a:r>
                <a:rPr lang="de-DE" altLang="de-DE" dirty="0" smtClean="0">
                  <a:solidFill>
                    <a:srgbClr val="C00000"/>
                  </a:solidFill>
                </a:rPr>
                <a:t> </a:t>
              </a:r>
              <a:r>
                <a:rPr lang="de-DE" altLang="de-DE" dirty="0">
                  <a:solidFill>
                    <a:srgbClr val="C00000"/>
                  </a:solidFill>
                </a:rPr>
                <a:t/>
              </a:r>
              <a:br>
                <a:rPr lang="de-DE" altLang="de-DE" dirty="0">
                  <a:solidFill>
                    <a:srgbClr val="C00000"/>
                  </a:solidFill>
                </a:rPr>
              </a:br>
              <a:r>
                <a:rPr lang="de-DE" altLang="de-DE" dirty="0">
                  <a:solidFill>
                    <a:srgbClr val="C00000"/>
                  </a:solidFill>
                </a:rPr>
                <a:t>0,37 </a:t>
              </a:r>
              <a:r>
                <a:rPr lang="de-DE" altLang="de-DE" dirty="0" smtClean="0">
                  <a:solidFill>
                    <a:srgbClr val="C00000"/>
                  </a:solidFill>
                </a:rPr>
                <a:t>M </a:t>
              </a:r>
              <a:r>
                <a:rPr lang="de-DE" altLang="de-DE" dirty="0">
                  <a:solidFill>
                    <a:srgbClr val="C00000"/>
                  </a:solidFill>
                </a:rPr>
                <a:t>€</a:t>
              </a:r>
            </a:p>
          </p:txBody>
        </p:sp>
      </p:grpSp>
      <p:sp>
        <p:nvSpPr>
          <p:cNvPr id="12" name="Text Box 5"/>
          <p:cNvSpPr txBox="1">
            <a:spLocks noChangeArrowheads="1"/>
          </p:cNvSpPr>
          <p:nvPr/>
        </p:nvSpPr>
        <p:spPr bwMode="auto">
          <a:xfrm>
            <a:off x="741881" y="576989"/>
            <a:ext cx="3240000" cy="584775"/>
          </a:xfrm>
          <a:prstGeom prst="rect">
            <a:avLst/>
          </a:prstGeom>
          <a:ln>
            <a:no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buClr>
                <a:schemeClr val="tx1"/>
              </a:buClr>
              <a:buFont typeface="Wingdings" pitchFamily="2" charset="2"/>
              <a:buChar char="§"/>
              <a:defRPr sz="2400">
                <a:solidFill>
                  <a:schemeClr val="tx1"/>
                </a:solidFill>
                <a:latin typeface="Arial" pitchFamily="34" charset="0"/>
              </a:defRPr>
            </a:lvl1pPr>
            <a:lvl2pPr marL="742950" indent="-285750" eaLnBrk="0" hangingPunct="0">
              <a:spcBef>
                <a:spcPct val="20000"/>
              </a:spcBef>
              <a:buClr>
                <a:schemeClr val="tx1"/>
              </a:buClr>
              <a:buChar char="-"/>
              <a:defRPr sz="2400">
                <a:solidFill>
                  <a:schemeClr val="tx1"/>
                </a:solidFill>
                <a:latin typeface="Arial" pitchFamily="34" charset="0"/>
              </a:defRPr>
            </a:lvl2pPr>
            <a:lvl3pPr marL="1143000" indent="-228600" eaLnBrk="0" hangingPunct="0">
              <a:spcBef>
                <a:spcPct val="20000"/>
              </a:spcBef>
              <a:buClr>
                <a:srgbClr val="A22538"/>
              </a:buClr>
              <a:buChar char="–"/>
              <a:defRPr sz="2400">
                <a:solidFill>
                  <a:schemeClr val="tx1"/>
                </a:solidFill>
                <a:latin typeface="Arial" pitchFamily="34" charset="0"/>
              </a:defRPr>
            </a:lvl3pPr>
            <a:lvl4pPr marL="1600200" indent="-228600" eaLnBrk="0" hangingPunct="0">
              <a:spcBef>
                <a:spcPct val="20000"/>
              </a:spcBef>
              <a:buClr>
                <a:srgbClr val="A22538"/>
              </a:buClr>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Tx/>
              <a:buFontTx/>
              <a:buNone/>
            </a:pPr>
            <a:r>
              <a:rPr lang="de-DE" altLang="de-DE" sz="1800" b="1" dirty="0" smtClean="0">
                <a:solidFill>
                  <a:schemeClr val="tx1">
                    <a:lumMod val="50000"/>
                  </a:schemeClr>
                </a:solidFill>
              </a:rPr>
              <a:t>33,000 </a:t>
            </a:r>
            <a:r>
              <a:rPr lang="de-DE" altLang="de-DE" sz="1800" b="1" dirty="0" err="1" smtClean="0">
                <a:solidFill>
                  <a:schemeClr val="tx1">
                    <a:lumMod val="50000"/>
                  </a:schemeClr>
                </a:solidFill>
              </a:rPr>
              <a:t>students</a:t>
            </a:r>
            <a:r>
              <a:rPr lang="de-DE" altLang="de-DE" sz="1800" b="1" dirty="0" smtClean="0">
                <a:solidFill>
                  <a:schemeClr val="tx1">
                    <a:lumMod val="50000"/>
                  </a:schemeClr>
                </a:solidFill>
              </a:rPr>
              <a:t/>
            </a:r>
            <a:br>
              <a:rPr lang="de-DE" altLang="de-DE" sz="1800" b="1" dirty="0" smtClean="0">
                <a:solidFill>
                  <a:schemeClr val="tx1">
                    <a:lumMod val="50000"/>
                  </a:schemeClr>
                </a:solidFill>
              </a:rPr>
            </a:br>
            <a:r>
              <a:rPr lang="de-DE" altLang="de-DE" sz="1400" dirty="0" smtClean="0">
                <a:solidFill>
                  <a:schemeClr val="tx1">
                    <a:lumMod val="50000"/>
                  </a:schemeClr>
                </a:solidFill>
              </a:rPr>
              <a:t>(incl. 4,300 </a:t>
            </a:r>
            <a:r>
              <a:rPr lang="de-DE" altLang="de-DE" sz="1400" dirty="0" err="1" smtClean="0">
                <a:solidFill>
                  <a:schemeClr val="tx1">
                    <a:lumMod val="50000"/>
                  </a:schemeClr>
                </a:solidFill>
              </a:rPr>
              <a:t>PhD</a:t>
            </a:r>
            <a:r>
              <a:rPr lang="de-DE" altLang="de-DE" sz="1400" dirty="0" smtClean="0">
                <a:solidFill>
                  <a:schemeClr val="tx1">
                    <a:lumMod val="50000"/>
                  </a:schemeClr>
                </a:solidFill>
              </a:rPr>
              <a:t>  </a:t>
            </a:r>
            <a:r>
              <a:rPr lang="de-DE" altLang="de-DE" sz="1400" dirty="0" err="1" smtClean="0">
                <a:solidFill>
                  <a:schemeClr val="tx1">
                    <a:lumMod val="50000"/>
                  </a:schemeClr>
                </a:solidFill>
              </a:rPr>
              <a:t>students</a:t>
            </a:r>
            <a:r>
              <a:rPr lang="de-DE" altLang="de-DE" sz="1400" dirty="0" smtClean="0">
                <a:solidFill>
                  <a:schemeClr val="tx1">
                    <a:lumMod val="50000"/>
                  </a:schemeClr>
                </a:solidFill>
              </a:rPr>
              <a:t>)</a:t>
            </a:r>
            <a:endParaRPr lang="de-DE" altLang="de-DE" sz="1600" dirty="0">
              <a:solidFill>
                <a:schemeClr val="tx1">
                  <a:lumMod val="50000"/>
                </a:schemeClr>
              </a:solidFill>
            </a:endParaRPr>
          </a:p>
        </p:txBody>
      </p:sp>
      <p:sp>
        <p:nvSpPr>
          <p:cNvPr id="13" name="Text Box 5"/>
          <p:cNvSpPr txBox="1">
            <a:spLocks noChangeArrowheads="1"/>
          </p:cNvSpPr>
          <p:nvPr/>
        </p:nvSpPr>
        <p:spPr bwMode="auto">
          <a:xfrm>
            <a:off x="4885396" y="423369"/>
            <a:ext cx="2127810" cy="369332"/>
          </a:xfrm>
          <a:prstGeom prst="rect">
            <a:avLst/>
          </a:prstGeom>
          <a:ln>
            <a:no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buClr>
                <a:schemeClr val="tx1"/>
              </a:buClr>
              <a:buFont typeface="Wingdings" pitchFamily="2" charset="2"/>
              <a:buChar char="§"/>
              <a:defRPr sz="2400">
                <a:solidFill>
                  <a:schemeClr val="tx1"/>
                </a:solidFill>
                <a:latin typeface="Arial" pitchFamily="34" charset="0"/>
              </a:defRPr>
            </a:lvl1pPr>
            <a:lvl2pPr marL="742950" indent="-285750" eaLnBrk="0" hangingPunct="0">
              <a:spcBef>
                <a:spcPct val="20000"/>
              </a:spcBef>
              <a:buClr>
                <a:schemeClr val="tx1"/>
              </a:buClr>
              <a:buChar char="-"/>
              <a:defRPr sz="2400">
                <a:solidFill>
                  <a:schemeClr val="tx1"/>
                </a:solidFill>
                <a:latin typeface="Arial" pitchFamily="34" charset="0"/>
              </a:defRPr>
            </a:lvl2pPr>
            <a:lvl3pPr marL="1143000" indent="-228600" eaLnBrk="0" hangingPunct="0">
              <a:spcBef>
                <a:spcPct val="20000"/>
              </a:spcBef>
              <a:buClr>
                <a:srgbClr val="A22538"/>
              </a:buClr>
              <a:buChar char="–"/>
              <a:defRPr sz="2400">
                <a:solidFill>
                  <a:schemeClr val="tx1"/>
                </a:solidFill>
                <a:latin typeface="Arial" pitchFamily="34" charset="0"/>
              </a:defRPr>
            </a:lvl3pPr>
            <a:lvl4pPr marL="1600200" indent="-228600" eaLnBrk="0" hangingPunct="0">
              <a:spcBef>
                <a:spcPct val="20000"/>
              </a:spcBef>
              <a:buClr>
                <a:srgbClr val="A22538"/>
              </a:buClr>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ClrTx/>
              <a:buFontTx/>
              <a:buNone/>
            </a:pPr>
            <a:r>
              <a:rPr lang="de-DE" altLang="de-DE" sz="1800" b="1" dirty="0" err="1" smtClean="0">
                <a:solidFill>
                  <a:schemeClr val="tx1">
                    <a:lumMod val="50000"/>
                  </a:schemeClr>
                </a:solidFill>
              </a:rPr>
              <a:t>founded</a:t>
            </a:r>
            <a:r>
              <a:rPr lang="de-DE" altLang="de-DE" sz="1800" b="1" dirty="0" smtClean="0">
                <a:solidFill>
                  <a:schemeClr val="tx1">
                    <a:lumMod val="50000"/>
                  </a:schemeClr>
                </a:solidFill>
              </a:rPr>
              <a:t> in 1948</a:t>
            </a:r>
            <a:endParaRPr lang="de-DE" altLang="de-DE" sz="1800" b="1" dirty="0">
              <a:solidFill>
                <a:schemeClr val="tx1">
                  <a:lumMod val="50000"/>
                </a:schemeClr>
              </a:solidFill>
            </a:endParaRPr>
          </a:p>
        </p:txBody>
      </p:sp>
      <p:sp>
        <p:nvSpPr>
          <p:cNvPr id="14" name="Rechteck 13"/>
          <p:cNvSpPr/>
          <p:nvPr/>
        </p:nvSpPr>
        <p:spPr bwMode="auto">
          <a:xfrm>
            <a:off x="7255823" y="1496291"/>
            <a:ext cx="878774" cy="19000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808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EnErgy Balance</a:t>
            </a:r>
            <a:endParaRPr lang="de-DE"/>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79641387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36423" y="1410495"/>
            <a:ext cx="8100000" cy="4985426"/>
          </a:xfrm>
          <a:prstGeom prst="rect">
            <a:avLst/>
          </a:prstGeom>
        </p:spPr>
      </p:pic>
      <p:sp>
        <p:nvSpPr>
          <p:cNvPr id="2" name="Titel 1"/>
          <p:cNvSpPr>
            <a:spLocks noGrp="1"/>
          </p:cNvSpPr>
          <p:nvPr>
            <p:ph type="title"/>
          </p:nvPr>
        </p:nvSpPr>
        <p:spPr/>
        <p:txBody>
          <a:bodyPr/>
          <a:lstStyle/>
          <a:p>
            <a:r>
              <a:rPr lang="de-DE" dirty="0" smtClean="0"/>
              <a:t>Final </a:t>
            </a:r>
            <a:r>
              <a:rPr lang="de-DE" dirty="0" err="1" smtClean="0"/>
              <a:t>Energy</a:t>
            </a:r>
            <a:r>
              <a:rPr lang="de-DE" dirty="0" smtClean="0"/>
              <a:t> </a:t>
            </a:r>
            <a:r>
              <a:rPr lang="de-DE" dirty="0" err="1" smtClean="0"/>
              <a:t>Procurement</a:t>
            </a:r>
            <a:r>
              <a:rPr lang="de-DE" dirty="0" smtClean="0"/>
              <a:t> 2000 – 2014</a:t>
            </a:r>
            <a:br>
              <a:rPr lang="de-DE" dirty="0" smtClean="0"/>
            </a:br>
            <a:r>
              <a:rPr lang="de-DE" sz="2000" b="0" dirty="0" smtClean="0"/>
              <a:t>in </a:t>
            </a:r>
            <a:r>
              <a:rPr lang="de-DE" sz="2000" b="0" dirty="0" err="1"/>
              <a:t>m</a:t>
            </a:r>
            <a:r>
              <a:rPr lang="de-DE" sz="2000" b="0" dirty="0" err="1" smtClean="0"/>
              <a:t>illion</a:t>
            </a:r>
            <a:r>
              <a:rPr lang="de-DE" sz="2000" b="0" dirty="0" smtClean="0"/>
              <a:t> kWh, </a:t>
            </a:r>
            <a:r>
              <a:rPr lang="de-DE" sz="2000" b="0" dirty="0" err="1"/>
              <a:t>heating</a:t>
            </a:r>
            <a:r>
              <a:rPr lang="de-DE" sz="2000" b="0" dirty="0"/>
              <a:t> </a:t>
            </a:r>
            <a:r>
              <a:rPr lang="de-DE" sz="2000" b="0" dirty="0" err="1"/>
              <a:t>datas</a:t>
            </a:r>
            <a:r>
              <a:rPr lang="de-DE" sz="2000" b="0" dirty="0"/>
              <a:t> </a:t>
            </a:r>
            <a:r>
              <a:rPr lang="de-DE" sz="2000" b="0" dirty="0" err="1"/>
              <a:t>weather</a:t>
            </a:r>
            <a:r>
              <a:rPr lang="de-DE" sz="2000" b="0" dirty="0"/>
              <a:t> </a:t>
            </a:r>
            <a:r>
              <a:rPr lang="de-DE" sz="2000" b="0" dirty="0" err="1"/>
              <a:t>adjusted</a:t>
            </a:r>
            <a:endParaRPr lang="de-DE" sz="2000" b="0" dirty="0"/>
          </a:p>
        </p:txBody>
      </p:sp>
      <p:sp>
        <p:nvSpPr>
          <p:cNvPr id="10" name="Textfeld 8"/>
          <p:cNvSpPr txBox="1">
            <a:spLocks noChangeAspect="1"/>
          </p:cNvSpPr>
          <p:nvPr/>
        </p:nvSpPr>
        <p:spPr>
          <a:xfrm>
            <a:off x="8159217" y="4635106"/>
            <a:ext cx="684000" cy="684000"/>
          </a:xfrm>
          <a:prstGeom prst="ellipse">
            <a:avLst/>
          </a:prstGeom>
          <a:solidFill>
            <a:srgbClr val="99CC00"/>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-27,5%</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(-29,5%)</a:t>
            </a:r>
            <a:endParaRPr lang="de-DE" sz="800" b="1" kern="0" dirty="0">
              <a:solidFill>
                <a:sysClr val="window" lastClr="FFFFFF"/>
              </a:solidFill>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spc="-40" dirty="0" smtClean="0">
                <a:solidFill>
                  <a:sysClr val="window" lastClr="FFFFFF"/>
                </a:solidFill>
                <a:latin typeface="Candara" panose="020E0502030303020204" pitchFamily="34" charset="0"/>
              </a:rPr>
              <a:t>d</a:t>
            </a:r>
            <a:r>
              <a:rPr kumimoji="0" lang="de-DE" sz="1000" b="1" i="0" u="none" strike="noStrike" kern="0" cap="none" spc="-40" normalizeH="0" baseline="0" noProof="0" dirty="0" err="1" smtClean="0">
                <a:ln>
                  <a:noFill/>
                </a:ln>
                <a:solidFill>
                  <a:sysClr val="window" lastClr="FFFFFF"/>
                </a:solidFill>
                <a:effectLst/>
                <a:uLnTx/>
                <a:uFillTx/>
                <a:latin typeface="Candara" panose="020E0502030303020204" pitchFamily="34" charset="0"/>
              </a:rPr>
              <a:t>istrict</a:t>
            </a:r>
            <a:r>
              <a:rPr kumimoji="0" lang="de-DE" sz="1000" b="1" i="0" u="none" strike="noStrike" kern="0" cap="none" spc="-40" normalizeH="0" baseline="0" noProof="0" dirty="0" smtClean="0">
                <a:ln>
                  <a:noFill/>
                </a:ln>
                <a:solidFill>
                  <a:sysClr val="window" lastClr="FFFFFF"/>
                </a:solidFill>
                <a:effectLst/>
                <a:uLnTx/>
                <a:uFillTx/>
                <a:latin typeface="Candara" panose="020E0502030303020204" pitchFamily="34" charset="0"/>
              </a:rPr>
              <a:t> </a:t>
            </a:r>
            <a:endParaRPr lang="de-DE" sz="1000" b="1" kern="0" spc="-40" dirty="0">
              <a:solidFill>
                <a:sysClr val="window" lastClr="FFFFFF"/>
              </a:solidFill>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spc="-40" dirty="0" smtClean="0">
                <a:solidFill>
                  <a:sysClr val="window" lastClr="FFFFFF"/>
                </a:solidFill>
                <a:latin typeface="Candara" panose="020E0502030303020204" pitchFamily="34" charset="0"/>
              </a:rPr>
              <a:t>h</a:t>
            </a:r>
            <a:r>
              <a:rPr kumimoji="0" lang="de-DE" sz="1000" b="1" i="0" u="none" strike="noStrike" kern="0" cap="none" spc="-40" normalizeH="0" baseline="0" noProof="0" dirty="0" err="1" smtClean="0">
                <a:ln>
                  <a:noFill/>
                </a:ln>
                <a:solidFill>
                  <a:sysClr val="window" lastClr="FFFFFF"/>
                </a:solidFill>
                <a:effectLst/>
                <a:uLnTx/>
                <a:uFillTx/>
                <a:latin typeface="Candara" panose="020E0502030303020204" pitchFamily="34" charset="0"/>
              </a:rPr>
              <a:t>eating</a:t>
            </a:r>
            <a:endParaRPr kumimoji="0" lang="de-DE" sz="1000" b="1" i="0" u="none" strike="noStrike" kern="0" cap="none" spc="-40" normalizeH="0" baseline="0" noProof="0" dirty="0">
              <a:ln>
                <a:noFill/>
              </a:ln>
              <a:solidFill>
                <a:sysClr val="window" lastClr="FFFFFF"/>
              </a:solidFill>
              <a:effectLst/>
              <a:uLnTx/>
              <a:uFillTx/>
              <a:latin typeface="Candara" panose="020E0502030303020204" pitchFamily="34" charset="0"/>
            </a:endParaRPr>
          </a:p>
        </p:txBody>
      </p:sp>
      <p:sp>
        <p:nvSpPr>
          <p:cNvPr id="11" name="Textfeld 10"/>
          <p:cNvSpPr txBox="1">
            <a:spLocks noChangeAspect="1"/>
          </p:cNvSpPr>
          <p:nvPr/>
        </p:nvSpPr>
        <p:spPr>
          <a:xfrm>
            <a:off x="8159217" y="5378506"/>
            <a:ext cx="684000" cy="684000"/>
          </a:xfrm>
          <a:prstGeom prst="ellipse">
            <a:avLst/>
          </a:prstGeom>
          <a:solidFill>
            <a:srgbClr val="CC0000"/>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-15,2%</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(-18,4%)</a:t>
            </a: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dirty="0">
                <a:solidFill>
                  <a:sysClr val="window" lastClr="FFFFFF"/>
                </a:solidFill>
                <a:latin typeface="Candara" panose="020E0502030303020204" pitchFamily="34" charset="0"/>
              </a:rPr>
              <a:t>p</a:t>
            </a:r>
            <a:r>
              <a:rPr kumimoji="0" lang="de-DE" sz="1000" b="1" i="0" u="none" strike="noStrike" kern="0" cap="none" spc="0" normalizeH="0" baseline="0" noProof="0" dirty="0" err="1" smtClean="0">
                <a:ln>
                  <a:noFill/>
                </a:ln>
                <a:solidFill>
                  <a:sysClr val="window" lastClr="FFFFFF"/>
                </a:solidFill>
                <a:effectLst/>
                <a:uLnTx/>
                <a:uFillTx/>
                <a:latin typeface="Candara" panose="020E0502030303020204" pitchFamily="34" charset="0"/>
              </a:rPr>
              <a:t>ower</a:t>
            </a:r>
            <a:endParaRPr kumimoji="0" lang="de-DE" sz="1000" b="1" i="0" u="none" strike="noStrike" kern="0" cap="none" spc="0" normalizeH="0" baseline="0" noProof="0" dirty="0">
              <a:ln>
                <a:noFill/>
              </a:ln>
              <a:solidFill>
                <a:sysClr val="window" lastClr="FFFFFF"/>
              </a:solidFill>
              <a:effectLst/>
              <a:uLnTx/>
              <a:uFillTx/>
              <a:latin typeface="Candara" panose="020E0502030303020204" pitchFamily="34" charset="0"/>
            </a:endParaRPr>
          </a:p>
        </p:txBody>
      </p:sp>
      <p:sp>
        <p:nvSpPr>
          <p:cNvPr id="12" name="Textfeld 11"/>
          <p:cNvSpPr txBox="1">
            <a:spLocks noChangeAspect="1"/>
          </p:cNvSpPr>
          <p:nvPr/>
        </p:nvSpPr>
        <p:spPr>
          <a:xfrm>
            <a:off x="8159217" y="3885406"/>
            <a:ext cx="684000" cy="684000"/>
          </a:xfrm>
          <a:prstGeom prst="ellipse">
            <a:avLst/>
          </a:prstGeom>
          <a:solidFill>
            <a:srgbClr val="FF9933"/>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+9,5%</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(+5,6%)</a:t>
            </a:r>
            <a:endParaRPr kumimoji="0" lang="de-DE" sz="800" b="1" i="0" u="none" strike="noStrike" kern="0" cap="none" spc="0" normalizeH="0" baseline="0" noProof="0" dirty="0">
              <a:ln>
                <a:noFill/>
              </a:ln>
              <a:solidFill>
                <a:sysClr val="window" lastClr="FFFFFF"/>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err="1" smtClean="0">
                <a:ln>
                  <a:noFill/>
                </a:ln>
                <a:solidFill>
                  <a:sysClr val="window" lastClr="FFFFFF"/>
                </a:solidFill>
                <a:effectLst/>
                <a:uLnTx/>
                <a:uFillTx/>
                <a:latin typeface="Candara" panose="020E0502030303020204" pitchFamily="34" charset="0"/>
              </a:rPr>
              <a:t>natural</a:t>
            </a: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dirty="0">
                <a:solidFill>
                  <a:sysClr val="window" lastClr="FFFFFF"/>
                </a:solidFill>
                <a:latin typeface="Candara" panose="020E0502030303020204" pitchFamily="34" charset="0"/>
              </a:rPr>
              <a:t>g</a:t>
            </a:r>
            <a:r>
              <a:rPr kumimoji="0" lang="de-DE" sz="1000" b="1" i="0" u="none" strike="noStrike" kern="0" cap="none" spc="0" normalizeH="0" baseline="0" noProof="0" dirty="0" err="1" smtClean="0">
                <a:ln>
                  <a:noFill/>
                </a:ln>
                <a:solidFill>
                  <a:sysClr val="window" lastClr="FFFFFF"/>
                </a:solidFill>
                <a:effectLst/>
                <a:uLnTx/>
                <a:uFillTx/>
                <a:latin typeface="Candara" panose="020E0502030303020204" pitchFamily="34" charset="0"/>
              </a:rPr>
              <a:t>as</a:t>
            </a:r>
            <a:endParaRPr kumimoji="0" lang="de-DE" sz="1000" b="1" i="0" u="none" strike="noStrike" kern="0" cap="none" spc="0" normalizeH="0" baseline="0" noProof="0" dirty="0">
              <a:ln>
                <a:noFill/>
              </a:ln>
              <a:solidFill>
                <a:sysClr val="window" lastClr="FFFFFF"/>
              </a:solidFill>
              <a:effectLst/>
              <a:uLnTx/>
              <a:uFillTx/>
              <a:latin typeface="Candara" panose="020E0502030303020204" pitchFamily="34" charset="0"/>
            </a:endParaRPr>
          </a:p>
        </p:txBody>
      </p:sp>
      <p:sp>
        <p:nvSpPr>
          <p:cNvPr id="13" name="Textfeld 12"/>
          <p:cNvSpPr txBox="1">
            <a:spLocks noChangeAspect="1"/>
          </p:cNvSpPr>
          <p:nvPr/>
        </p:nvSpPr>
        <p:spPr>
          <a:xfrm>
            <a:off x="8159217" y="3135706"/>
            <a:ext cx="684000" cy="684000"/>
          </a:xfrm>
          <a:prstGeom prst="ellipse">
            <a:avLst/>
          </a:prstGeom>
          <a:solidFill>
            <a:srgbClr val="61B0FF"/>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-88,8% </a:t>
            </a:r>
          </a:p>
          <a:p>
            <a:pPr marL="0" marR="0" lvl="0" indent="0" algn="ctr" defTabSz="914400" eaLnBrk="1" fontAlgn="auto" latinLnBrk="0" hangingPunct="1">
              <a:lnSpc>
                <a:spcPct val="100000"/>
              </a:lnSpc>
              <a:spcBef>
                <a:spcPts val="0"/>
              </a:spcBef>
              <a:spcAft>
                <a:spcPts val="0"/>
              </a:spcAft>
              <a:buClrTx/>
              <a:buSzTx/>
              <a:buFontTx/>
              <a:buNone/>
              <a:tabLst/>
              <a:defRPr/>
            </a:pPr>
            <a:r>
              <a:rPr lang="de-DE" sz="800" b="1" kern="0" dirty="0" smtClean="0">
                <a:solidFill>
                  <a:sysClr val="window" lastClr="FFFFFF"/>
                </a:solidFill>
                <a:latin typeface="Candara" panose="020E0502030303020204" pitchFamily="34" charset="0"/>
              </a:rPr>
              <a:t>(-88,8%)</a:t>
            </a:r>
            <a:endParaRPr kumimoji="0" lang="de-DE" sz="800" b="1" i="0" u="none" strike="noStrike" kern="0" cap="none" spc="0" normalizeH="0" baseline="0" noProof="0" dirty="0">
              <a:ln>
                <a:noFill/>
              </a:ln>
              <a:solidFill>
                <a:sysClr val="window" lastClr="FFFFFF"/>
              </a:solidFill>
              <a:effectLst/>
              <a:uLnTx/>
              <a:uFillTx/>
              <a:latin typeface="Candara" panose="020E0502030303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dirty="0" err="1">
                <a:solidFill>
                  <a:sysClr val="window" lastClr="FFFFFF"/>
                </a:solidFill>
                <a:latin typeface="Candara" panose="020E0502030303020204" pitchFamily="34" charset="0"/>
              </a:rPr>
              <a:t>h</a:t>
            </a:r>
            <a:r>
              <a:rPr kumimoji="0" lang="de-DE" sz="1000" b="1" i="0" u="none" strike="noStrike" kern="0" cap="none" spc="0" normalizeH="0" baseline="0" noProof="0" dirty="0" err="1" smtClean="0">
                <a:ln>
                  <a:noFill/>
                </a:ln>
                <a:solidFill>
                  <a:sysClr val="window" lastClr="FFFFFF"/>
                </a:solidFill>
                <a:effectLst/>
                <a:uLnTx/>
                <a:uFillTx/>
                <a:latin typeface="Candara" panose="020E0502030303020204" pitchFamily="34" charset="0"/>
              </a:rPr>
              <a:t>eating</a:t>
            </a:r>
            <a:r>
              <a:rPr kumimoji="0" lang="de-DE" sz="1000" b="1" i="0" u="none" strike="noStrike" kern="0" cap="none" spc="0" normalizeH="0" baseline="0" noProof="0" dirty="0" smtClean="0">
                <a:ln>
                  <a:noFill/>
                </a:ln>
                <a:solidFill>
                  <a:sysClr val="window" lastClr="FFFFFF"/>
                </a:solidFill>
                <a:effectLst/>
                <a:uLnTx/>
                <a:uFillTx/>
                <a:latin typeface="Candara" panose="020E0502030303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sz="1000" b="1" kern="0" dirty="0" err="1">
                <a:solidFill>
                  <a:sysClr val="window" lastClr="FFFFFF"/>
                </a:solidFill>
                <a:latin typeface="Candara" panose="020E0502030303020204" pitchFamily="34" charset="0"/>
              </a:rPr>
              <a:t>o</a:t>
            </a:r>
            <a:r>
              <a:rPr kumimoji="0" lang="de-DE" sz="1000" b="1" i="0" u="none" strike="noStrike" kern="0" cap="none" spc="0" normalizeH="0" baseline="0" noProof="0" dirty="0" err="1" smtClean="0">
                <a:ln>
                  <a:noFill/>
                </a:ln>
                <a:solidFill>
                  <a:sysClr val="window" lastClr="FFFFFF"/>
                </a:solidFill>
                <a:effectLst/>
                <a:uLnTx/>
                <a:uFillTx/>
                <a:latin typeface="Candara" panose="020E0502030303020204" pitchFamily="34" charset="0"/>
              </a:rPr>
              <a:t>il</a:t>
            </a:r>
            <a:endParaRPr kumimoji="0" lang="de-DE" sz="1000" b="1" i="0" u="none" strike="noStrike" kern="0" cap="none" spc="0" normalizeH="0" baseline="0" noProof="0" dirty="0">
              <a:ln>
                <a:noFill/>
              </a:ln>
              <a:solidFill>
                <a:sysClr val="window" lastClr="FFFFFF"/>
              </a:solidFill>
              <a:effectLst/>
              <a:uLnTx/>
              <a:uFillTx/>
              <a:latin typeface="Candara" panose="020E0502030303020204" pitchFamily="34" charset="0"/>
            </a:endParaRPr>
          </a:p>
        </p:txBody>
      </p:sp>
      <p:sp>
        <p:nvSpPr>
          <p:cNvPr id="14" name="Textfeld 13"/>
          <p:cNvSpPr txBox="1">
            <a:spLocks noChangeAspect="1"/>
          </p:cNvSpPr>
          <p:nvPr/>
        </p:nvSpPr>
        <p:spPr>
          <a:xfrm>
            <a:off x="8073492" y="2054445"/>
            <a:ext cx="828000" cy="828000"/>
          </a:xfrm>
          <a:prstGeom prst="ellipse">
            <a:avLst/>
          </a:prstGeom>
          <a:solidFill>
            <a:sysClr val="window" lastClr="FFFFFF">
              <a:lumMod val="85000"/>
            </a:sysClr>
          </a:solidFill>
          <a:ln>
            <a:noFill/>
          </a:ln>
          <a:effectLst>
            <a:outerShdw blurRad="50800" dist="38100" dir="2700000" algn="tl" rotWithShape="0">
              <a:prstClr val="black">
                <a:alpha val="40000"/>
              </a:prstClr>
            </a:outerShdw>
          </a:effectLst>
        </p:spPr>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a:ln>
                  <a:noFill/>
                </a:ln>
                <a:solidFill>
                  <a:srgbClr val="1F497D"/>
                </a:solidFill>
                <a:effectLst/>
                <a:uLnTx/>
                <a:uFillTx/>
                <a:latin typeface="Candara" panose="020E0502030303020204" pitchFamily="34" charset="0"/>
              </a:rPr>
              <a:t>-</a:t>
            </a:r>
            <a:r>
              <a:rPr kumimoji="0" lang="de-DE" sz="1400" b="1" i="0" u="none" strike="noStrike" kern="0" cap="none" spc="0" normalizeH="0" baseline="0" noProof="0" smtClean="0">
                <a:ln>
                  <a:noFill/>
                </a:ln>
                <a:solidFill>
                  <a:srgbClr val="1F497D"/>
                </a:solidFill>
                <a:effectLst/>
                <a:uLnTx/>
                <a:uFillTx/>
                <a:latin typeface="Candara" panose="020E0502030303020204" pitchFamily="34" charset="0"/>
              </a:rPr>
              <a:t>23,6 %</a:t>
            </a:r>
          </a:p>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smtClean="0">
                <a:solidFill>
                  <a:srgbClr val="1F497D"/>
                </a:solidFill>
                <a:latin typeface="Candara" panose="020E0502030303020204" pitchFamily="34" charset="0"/>
              </a:rPr>
              <a:t>(-26,1%)</a:t>
            </a:r>
            <a:endParaRPr kumimoji="0" lang="de-DE" sz="1200" i="0" u="none" strike="noStrike" kern="0" cap="none" spc="0" normalizeH="0" baseline="0" noProof="0">
              <a:ln>
                <a:noFill/>
              </a:ln>
              <a:solidFill>
                <a:srgbClr val="1F497D"/>
              </a:solidFill>
              <a:effectLst/>
              <a:uLnTx/>
              <a:uFillTx/>
              <a:latin typeface="Candara" panose="020E0502030303020204" pitchFamily="34" charset="0"/>
            </a:endParaRPr>
          </a:p>
        </p:txBody>
      </p:sp>
      <p:sp>
        <p:nvSpPr>
          <p:cNvPr id="4" name="Textfeld 3"/>
          <p:cNvSpPr txBox="1"/>
          <p:nvPr/>
        </p:nvSpPr>
        <p:spPr>
          <a:xfrm>
            <a:off x="6540137" y="2121733"/>
            <a:ext cx="1400801" cy="246221"/>
          </a:xfrm>
          <a:prstGeom prst="rect">
            <a:avLst/>
          </a:prstGeom>
          <a:solidFill>
            <a:schemeClr val="bg1"/>
          </a:solidFill>
        </p:spPr>
        <p:txBody>
          <a:bodyPr wrap="square" rtlCol="0">
            <a:spAutoFit/>
          </a:bodyPr>
          <a:lstStyle/>
          <a:p>
            <a:pPr algn="r"/>
            <a:r>
              <a:rPr lang="de-DE" sz="1000" b="1" dirty="0" err="1">
                <a:latin typeface="Calibri" panose="020F0502020204030204" pitchFamily="34" charset="0"/>
              </a:rPr>
              <a:t>c</a:t>
            </a:r>
            <a:r>
              <a:rPr lang="de-DE" sz="1000" b="1" dirty="0" err="1" smtClean="0">
                <a:latin typeface="Calibri" panose="020F0502020204030204" pitchFamily="34" charset="0"/>
              </a:rPr>
              <a:t>hange</a:t>
            </a:r>
            <a:r>
              <a:rPr lang="de-DE" sz="1000" b="1" dirty="0" smtClean="0">
                <a:latin typeface="Calibri" panose="020F0502020204030204" pitchFamily="34" charset="0"/>
              </a:rPr>
              <a:t> </a:t>
            </a:r>
            <a:r>
              <a:rPr lang="de-DE" sz="1000" b="1" dirty="0" err="1" smtClean="0">
                <a:latin typeface="Calibri" panose="020F0502020204030204" pitchFamily="34" charset="0"/>
              </a:rPr>
              <a:t>to</a:t>
            </a:r>
            <a:r>
              <a:rPr lang="de-DE" sz="1000" b="1" dirty="0" smtClean="0">
                <a:latin typeface="Calibri" panose="020F0502020204030204" pitchFamily="34" charset="0"/>
              </a:rPr>
              <a:t> 2000/01</a:t>
            </a:r>
            <a:endParaRPr lang="de-DE" sz="1000" b="1" dirty="0">
              <a:latin typeface="Calibri" panose="020F0502020204030204" pitchFamily="34" charset="0"/>
            </a:endParaRPr>
          </a:p>
        </p:txBody>
      </p:sp>
      <p:sp>
        <p:nvSpPr>
          <p:cNvPr id="5" name="Textfeld 4"/>
          <p:cNvSpPr txBox="1"/>
          <p:nvPr/>
        </p:nvSpPr>
        <p:spPr>
          <a:xfrm>
            <a:off x="7315844" y="5770836"/>
            <a:ext cx="696686" cy="646331"/>
          </a:xfrm>
          <a:prstGeom prst="rect">
            <a:avLst/>
          </a:prstGeom>
          <a:solidFill>
            <a:schemeClr val="bg1"/>
          </a:solidFill>
        </p:spPr>
        <p:txBody>
          <a:bodyPr wrap="square" rtlCol="0">
            <a:spAutoFit/>
          </a:bodyPr>
          <a:lstStyle/>
          <a:p>
            <a:pPr algn="ctr"/>
            <a:r>
              <a:rPr lang="de-DE" sz="900" b="1" dirty="0" smtClean="0">
                <a:solidFill>
                  <a:schemeClr val="tx1">
                    <a:lumMod val="40000"/>
                    <a:lumOff val="60000"/>
                  </a:schemeClr>
                </a:solidFill>
                <a:latin typeface="Candara" panose="020E0502030303020204" pitchFamily="34" charset="0"/>
              </a:rPr>
              <a:t>2014</a:t>
            </a:r>
          </a:p>
          <a:p>
            <a:pPr algn="ctr"/>
            <a:r>
              <a:rPr lang="de-DE" sz="900" b="1" dirty="0" smtClean="0">
                <a:solidFill>
                  <a:schemeClr val="tx1">
                    <a:lumMod val="40000"/>
                    <a:lumOff val="60000"/>
                  </a:schemeClr>
                </a:solidFill>
                <a:latin typeface="Candara" panose="020E0502030303020204" pitchFamily="34" charset="0"/>
              </a:rPr>
              <a:t>(</a:t>
            </a:r>
            <a:r>
              <a:rPr lang="de-DE" sz="900" b="1" dirty="0" err="1" smtClean="0">
                <a:solidFill>
                  <a:schemeClr val="tx1">
                    <a:lumMod val="40000"/>
                    <a:lumOff val="60000"/>
                  </a:schemeClr>
                </a:solidFill>
                <a:latin typeface="Candara" panose="020E0502030303020204" pitchFamily="34" charset="0"/>
              </a:rPr>
              <a:t>without</a:t>
            </a:r>
            <a:r>
              <a:rPr lang="de-DE" sz="900" b="1" dirty="0" smtClean="0">
                <a:solidFill>
                  <a:schemeClr val="tx1">
                    <a:lumMod val="40000"/>
                    <a:lumOff val="60000"/>
                  </a:schemeClr>
                </a:solidFill>
                <a:latin typeface="Candara" panose="020E0502030303020204" pitchFamily="34" charset="0"/>
              </a:rPr>
              <a:t> </a:t>
            </a:r>
            <a:r>
              <a:rPr lang="de-DE" sz="900" b="1" dirty="0" err="1" smtClean="0">
                <a:solidFill>
                  <a:schemeClr val="tx1">
                    <a:lumMod val="40000"/>
                    <a:lumOff val="60000"/>
                  </a:schemeClr>
                </a:solidFill>
                <a:latin typeface="Candara" panose="020E0502030303020204" pitchFamily="34" charset="0"/>
              </a:rPr>
              <a:t>area</a:t>
            </a:r>
            <a:r>
              <a:rPr lang="de-DE" sz="900" b="1" dirty="0" smtClean="0">
                <a:solidFill>
                  <a:schemeClr val="tx1">
                    <a:lumMod val="40000"/>
                    <a:lumOff val="60000"/>
                  </a:schemeClr>
                </a:solidFill>
                <a:latin typeface="Candara" panose="020E0502030303020204" pitchFamily="34" charset="0"/>
              </a:rPr>
              <a:t> </a:t>
            </a:r>
            <a:r>
              <a:rPr lang="de-DE" sz="900" b="1" dirty="0" err="1" smtClean="0">
                <a:solidFill>
                  <a:schemeClr val="tx1">
                    <a:lumMod val="40000"/>
                    <a:lumOff val="60000"/>
                  </a:schemeClr>
                </a:solidFill>
                <a:latin typeface="Candara" panose="020E0502030303020204" pitchFamily="34" charset="0"/>
              </a:rPr>
              <a:t>growth</a:t>
            </a:r>
            <a:r>
              <a:rPr lang="de-DE" sz="900" b="1" dirty="0" smtClean="0">
                <a:solidFill>
                  <a:schemeClr val="tx1">
                    <a:lumMod val="40000"/>
                    <a:lumOff val="60000"/>
                  </a:schemeClr>
                </a:solidFill>
                <a:latin typeface="Candara" panose="020E0502030303020204" pitchFamily="34" charset="0"/>
              </a:rPr>
              <a:t>)</a:t>
            </a:r>
            <a:endParaRPr lang="de-DE" sz="900" b="1" dirty="0">
              <a:solidFill>
                <a:schemeClr val="tx1">
                  <a:lumMod val="40000"/>
                  <a:lumOff val="60000"/>
                </a:schemeClr>
              </a:solidFill>
              <a:latin typeface="Candara" panose="020E0502030303020204" pitchFamily="34" charset="0"/>
            </a:endParaRPr>
          </a:p>
        </p:txBody>
      </p:sp>
      <p:sp>
        <p:nvSpPr>
          <p:cNvPr id="15" name="Textfeld 16"/>
          <p:cNvSpPr txBox="1"/>
          <p:nvPr/>
        </p:nvSpPr>
        <p:spPr bwMode="auto">
          <a:xfrm>
            <a:off x="1386162" y="6248057"/>
            <a:ext cx="5868914" cy="307777"/>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de-DE" sz="1400" b="1" dirty="0" err="1">
                <a:solidFill>
                  <a:schemeClr val="tx2"/>
                </a:solidFill>
              </a:rPr>
              <a:t>Cost</a:t>
            </a:r>
            <a:r>
              <a:rPr lang="de-DE" sz="1400" b="1" dirty="0">
                <a:solidFill>
                  <a:schemeClr val="tx2"/>
                </a:solidFill>
              </a:rPr>
              <a:t> </a:t>
            </a:r>
            <a:r>
              <a:rPr lang="de-DE" sz="1400" b="1" dirty="0" err="1">
                <a:solidFill>
                  <a:schemeClr val="tx2"/>
                </a:solidFill>
              </a:rPr>
              <a:t>Reduction</a:t>
            </a:r>
            <a:r>
              <a:rPr lang="de-DE" sz="1400" b="1" dirty="0">
                <a:solidFill>
                  <a:schemeClr val="tx2"/>
                </a:solidFill>
              </a:rPr>
              <a:t> </a:t>
            </a:r>
            <a:r>
              <a:rPr lang="de-DE" sz="1400" b="1" dirty="0" smtClean="0">
                <a:solidFill>
                  <a:schemeClr val="tx2"/>
                </a:solidFill>
              </a:rPr>
              <a:t>2014 </a:t>
            </a:r>
            <a:r>
              <a:rPr lang="de-DE" sz="1400" b="1" dirty="0">
                <a:solidFill>
                  <a:schemeClr val="tx2"/>
                </a:solidFill>
              </a:rPr>
              <a:t>(</a:t>
            </a:r>
            <a:r>
              <a:rPr lang="de-DE" sz="1400" b="1" dirty="0" err="1">
                <a:solidFill>
                  <a:schemeClr val="tx2"/>
                </a:solidFill>
              </a:rPr>
              <a:t>compared</a:t>
            </a:r>
            <a:r>
              <a:rPr lang="de-DE" sz="1400" b="1" dirty="0">
                <a:solidFill>
                  <a:schemeClr val="tx2"/>
                </a:solidFill>
              </a:rPr>
              <a:t> </a:t>
            </a:r>
            <a:r>
              <a:rPr lang="de-DE" sz="1400" b="1" dirty="0" err="1">
                <a:solidFill>
                  <a:schemeClr val="tx2"/>
                </a:solidFill>
              </a:rPr>
              <a:t>to</a:t>
            </a:r>
            <a:r>
              <a:rPr lang="de-DE" sz="1400" b="1" dirty="0">
                <a:solidFill>
                  <a:schemeClr val="tx2"/>
                </a:solidFill>
              </a:rPr>
              <a:t> </a:t>
            </a:r>
            <a:r>
              <a:rPr lang="de-DE" sz="1400" b="1" dirty="0" err="1">
                <a:solidFill>
                  <a:schemeClr val="tx2"/>
                </a:solidFill>
              </a:rPr>
              <a:t>baseline</a:t>
            </a:r>
            <a:r>
              <a:rPr lang="de-DE" sz="1400" b="1" dirty="0">
                <a:solidFill>
                  <a:schemeClr val="tx2"/>
                </a:solidFill>
              </a:rPr>
              <a:t> 2000/01): 3.8 Mill. Euro</a:t>
            </a:r>
          </a:p>
        </p:txBody>
      </p:sp>
    </p:spTree>
    <p:extLst>
      <p:ext uri="{BB962C8B-B14F-4D97-AF65-F5344CB8AC3E}">
        <p14:creationId xmlns:p14="http://schemas.microsoft.com/office/powerpoint/2010/main" val="6800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374933" y="1390731"/>
            <a:ext cx="8340442" cy="5040000"/>
            <a:chOff x="374933" y="1390731"/>
            <a:chExt cx="8340442" cy="5040000"/>
          </a:xfrm>
        </p:grpSpPr>
        <p:grpSp>
          <p:nvGrpSpPr>
            <p:cNvPr id="6" name="Gruppieren 5"/>
            <p:cNvGrpSpPr/>
            <p:nvPr/>
          </p:nvGrpSpPr>
          <p:grpSpPr>
            <a:xfrm>
              <a:off x="374933" y="1390731"/>
              <a:ext cx="8340442" cy="5040000"/>
              <a:chOff x="374933" y="1390731"/>
              <a:chExt cx="8340442" cy="5040000"/>
            </a:xfrm>
          </p:grpSpPr>
          <p:graphicFrame>
            <p:nvGraphicFramePr>
              <p:cNvPr id="10" name="Diagramm 9"/>
              <p:cNvGraphicFramePr>
                <a:graphicFrameLocks/>
              </p:cNvGraphicFramePr>
              <p:nvPr>
                <p:extLst>
                  <p:ext uri="{D42A27DB-BD31-4B8C-83A1-F6EECF244321}">
                    <p14:modId xmlns:p14="http://schemas.microsoft.com/office/powerpoint/2010/main" val="2823107282"/>
                  </p:ext>
                </p:extLst>
              </p:nvPr>
            </p:nvGraphicFramePr>
            <p:xfrm>
              <a:off x="374933" y="1390731"/>
              <a:ext cx="792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feld 6"/>
              <p:cNvSpPr txBox="1"/>
              <p:nvPr/>
            </p:nvSpPr>
            <p:spPr>
              <a:xfrm>
                <a:off x="5885704" y="3770931"/>
                <a:ext cx="2829671" cy="432000"/>
              </a:xfrm>
              <a:prstGeom prst="rect">
                <a:avLst/>
              </a:prstGeom>
              <a:solidFill>
                <a:srgbClr val="FFFFFF"/>
              </a:solidFill>
              <a:ln w="19050">
                <a:solidFill>
                  <a:srgbClr val="808080"/>
                </a:solid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1793875" algn="l"/>
                  </a:tabLst>
                </a:pPr>
                <a:r>
                  <a:rPr lang="de-DE" sz="1200" b="1" dirty="0">
                    <a:solidFill>
                      <a:srgbClr val="CC0000"/>
                    </a:solidFill>
                    <a:latin typeface="Candara" panose="020E0502030303020204" pitchFamily="34" charset="0"/>
                  </a:rPr>
                  <a:t>p</a:t>
                </a:r>
                <a:r>
                  <a:rPr lang="de-DE" sz="1200" b="1" dirty="0" smtClean="0">
                    <a:solidFill>
                      <a:srgbClr val="CC0000"/>
                    </a:solidFill>
                    <a:latin typeface="Candara" panose="020E0502030303020204" pitchFamily="34" charset="0"/>
                  </a:rPr>
                  <a:t>ower </a:t>
                </a:r>
                <a:r>
                  <a:rPr lang="de-DE" sz="1200" b="1" dirty="0">
                    <a:solidFill>
                      <a:srgbClr val="CC0000"/>
                    </a:solidFill>
                    <a:latin typeface="Candara" panose="020E0502030303020204" pitchFamily="34" charset="0"/>
                  </a:rPr>
                  <a:t>+</a:t>
                </a:r>
                <a:r>
                  <a:rPr lang="de-DE" sz="1200" b="1" dirty="0" smtClean="0">
                    <a:solidFill>
                      <a:srgbClr val="CC0000"/>
                    </a:solidFill>
                    <a:latin typeface="Candara" panose="020E0502030303020204" pitchFamily="34" charset="0"/>
                  </a:rPr>
                  <a:t>125% </a:t>
                </a:r>
                <a:r>
                  <a:rPr lang="de-DE" sz="1200" b="1" baseline="0" dirty="0" smtClean="0">
                    <a:solidFill>
                      <a:srgbClr val="CC0000"/>
                    </a:solidFill>
                    <a:latin typeface="Candara" panose="020E0502030303020204" pitchFamily="34" charset="0"/>
                  </a:rPr>
                  <a:t>                   </a:t>
                </a:r>
                <a:r>
                  <a:rPr lang="de-DE" sz="1200" b="1" dirty="0" err="1" smtClean="0">
                    <a:solidFill>
                      <a:srgbClr val="FF9933"/>
                    </a:solidFill>
                    <a:latin typeface="Candara" panose="020E0502030303020204" pitchFamily="34" charset="0"/>
                  </a:rPr>
                  <a:t>natural</a:t>
                </a:r>
                <a:r>
                  <a:rPr lang="de-DE" sz="1200" b="1" dirty="0" smtClean="0">
                    <a:solidFill>
                      <a:srgbClr val="FF9933"/>
                    </a:solidFill>
                    <a:latin typeface="Candara" panose="020E0502030303020204" pitchFamily="34" charset="0"/>
                  </a:rPr>
                  <a:t> </a:t>
                </a:r>
                <a:r>
                  <a:rPr lang="de-DE" sz="1200" b="1" dirty="0">
                    <a:solidFill>
                      <a:srgbClr val="FF9933"/>
                    </a:solidFill>
                    <a:latin typeface="Candara" panose="020E0502030303020204" pitchFamily="34" charset="0"/>
                  </a:rPr>
                  <a:t>g</a:t>
                </a:r>
                <a:r>
                  <a:rPr lang="de-DE" sz="1200" b="1" dirty="0" smtClean="0">
                    <a:solidFill>
                      <a:srgbClr val="FF9933"/>
                    </a:solidFill>
                    <a:latin typeface="Candara" panose="020E0502030303020204" pitchFamily="34" charset="0"/>
                  </a:rPr>
                  <a:t>as </a:t>
                </a:r>
                <a:r>
                  <a:rPr lang="de-DE" sz="1200" b="1" dirty="0">
                    <a:solidFill>
                      <a:srgbClr val="FF9933"/>
                    </a:solidFill>
                    <a:latin typeface="Candara" panose="020E0502030303020204" pitchFamily="34" charset="0"/>
                  </a:rPr>
                  <a:t>+76% </a:t>
                </a:r>
                <a:r>
                  <a:rPr lang="de-DE" sz="1200" b="1" dirty="0" err="1">
                    <a:solidFill>
                      <a:srgbClr val="99CC00"/>
                    </a:solidFill>
                    <a:latin typeface="Candara" panose="020E0502030303020204" pitchFamily="34" charset="0"/>
                  </a:rPr>
                  <a:t>d</a:t>
                </a:r>
                <a:r>
                  <a:rPr lang="de-DE" sz="1200" b="1" dirty="0" err="1" smtClean="0">
                    <a:solidFill>
                      <a:srgbClr val="99CC00"/>
                    </a:solidFill>
                    <a:latin typeface="Candara" panose="020E0502030303020204" pitchFamily="34" charset="0"/>
                  </a:rPr>
                  <a:t>istrict</a:t>
                </a:r>
                <a:r>
                  <a:rPr lang="de-DE" sz="1200" b="1" dirty="0" smtClean="0">
                    <a:solidFill>
                      <a:srgbClr val="99CC00"/>
                    </a:solidFill>
                    <a:latin typeface="Candara" panose="020E0502030303020204" pitchFamily="34" charset="0"/>
                  </a:rPr>
                  <a:t> </a:t>
                </a:r>
                <a:r>
                  <a:rPr lang="de-DE" sz="1200" b="1" dirty="0" err="1">
                    <a:solidFill>
                      <a:srgbClr val="99CC00"/>
                    </a:solidFill>
                    <a:latin typeface="Candara" panose="020E0502030303020204" pitchFamily="34" charset="0"/>
                  </a:rPr>
                  <a:t>h</a:t>
                </a:r>
                <a:r>
                  <a:rPr lang="de-DE" sz="1200" b="1" dirty="0" err="1" smtClean="0">
                    <a:solidFill>
                      <a:srgbClr val="99CC00"/>
                    </a:solidFill>
                    <a:latin typeface="Candara" panose="020E0502030303020204" pitchFamily="34" charset="0"/>
                  </a:rPr>
                  <a:t>eating</a:t>
                </a:r>
                <a:r>
                  <a:rPr lang="de-DE" sz="1200" b="1" dirty="0" smtClean="0">
                    <a:solidFill>
                      <a:srgbClr val="99CC00"/>
                    </a:solidFill>
                    <a:latin typeface="Candara" panose="020E0502030303020204" pitchFamily="34" charset="0"/>
                  </a:rPr>
                  <a:t> </a:t>
                </a:r>
                <a:r>
                  <a:rPr lang="de-DE" sz="1200" b="1" dirty="0">
                    <a:solidFill>
                      <a:srgbClr val="99CC00"/>
                    </a:solidFill>
                    <a:latin typeface="Candara" panose="020E0502030303020204" pitchFamily="34" charset="0"/>
                  </a:rPr>
                  <a:t>+</a:t>
                </a:r>
                <a:r>
                  <a:rPr lang="de-DE" sz="1200" b="1" dirty="0" smtClean="0">
                    <a:solidFill>
                      <a:srgbClr val="99CC00"/>
                    </a:solidFill>
                    <a:latin typeface="Candara" panose="020E0502030303020204" pitchFamily="34" charset="0"/>
                  </a:rPr>
                  <a:t>61%     </a:t>
                </a:r>
                <a:r>
                  <a:rPr lang="de-DE" sz="1200" b="1" dirty="0" err="1">
                    <a:solidFill>
                      <a:srgbClr val="5CADFF"/>
                    </a:solidFill>
                    <a:latin typeface="Candara" panose="020E0502030303020204" pitchFamily="34" charset="0"/>
                  </a:rPr>
                  <a:t>h</a:t>
                </a:r>
                <a:r>
                  <a:rPr lang="de-DE" sz="1200" b="1" dirty="0" err="1" smtClean="0">
                    <a:solidFill>
                      <a:srgbClr val="5CADFF"/>
                    </a:solidFill>
                    <a:latin typeface="Candara" panose="020E0502030303020204" pitchFamily="34" charset="0"/>
                  </a:rPr>
                  <a:t>eating</a:t>
                </a:r>
                <a:r>
                  <a:rPr lang="de-DE" sz="1200" b="1" dirty="0" smtClean="0">
                    <a:solidFill>
                      <a:srgbClr val="5CADFF"/>
                    </a:solidFill>
                    <a:latin typeface="Candara" panose="020E0502030303020204" pitchFamily="34" charset="0"/>
                  </a:rPr>
                  <a:t> </a:t>
                </a:r>
                <a:r>
                  <a:rPr lang="de-DE" sz="1200" b="1" dirty="0">
                    <a:solidFill>
                      <a:srgbClr val="5CADFF"/>
                    </a:solidFill>
                    <a:latin typeface="Candara" panose="020E0502030303020204" pitchFamily="34" charset="0"/>
                  </a:rPr>
                  <a:t>o</a:t>
                </a:r>
                <a:r>
                  <a:rPr lang="de-DE" sz="1200" b="1" dirty="0" smtClean="0">
                    <a:solidFill>
                      <a:srgbClr val="5CADFF"/>
                    </a:solidFill>
                    <a:latin typeface="Candara" panose="020E0502030303020204" pitchFamily="34" charset="0"/>
                  </a:rPr>
                  <a:t>il+106%</a:t>
                </a:r>
                <a:endParaRPr lang="de-DE" sz="1200" b="1" dirty="0">
                  <a:solidFill>
                    <a:srgbClr val="5CADFF"/>
                  </a:solidFill>
                  <a:latin typeface="Candara" panose="020E0502030303020204" pitchFamily="34" charset="0"/>
                </a:endParaRPr>
              </a:p>
            </p:txBody>
          </p:sp>
        </p:grpSp>
        <p:sp>
          <p:nvSpPr>
            <p:cNvPr id="11" name="Textfeld 3"/>
            <p:cNvSpPr txBox="1"/>
            <p:nvPr/>
          </p:nvSpPr>
          <p:spPr>
            <a:xfrm>
              <a:off x="7300539" y="5717574"/>
              <a:ext cx="1080745" cy="24622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DE" sz="1000" i="1">
                  <a:latin typeface="Candara" panose="020E0502030303020204" pitchFamily="34" charset="0"/>
                </a:rPr>
                <a:t>* </a:t>
              </a:r>
              <a:r>
                <a:rPr lang="de-DE" sz="1000" i="1" smtClean="0">
                  <a:latin typeface="Candara" panose="020E0502030303020204" pitchFamily="34" charset="0"/>
                </a:rPr>
                <a:t>prediction</a:t>
              </a:r>
              <a:r>
                <a:rPr lang="de-DE" sz="1000" i="1" baseline="0" smtClean="0">
                  <a:latin typeface="Candara" panose="020E0502030303020204" pitchFamily="34" charset="0"/>
                </a:rPr>
                <a:t> </a:t>
              </a:r>
              <a:r>
                <a:rPr lang="de-DE" sz="1000" i="1" baseline="0">
                  <a:latin typeface="Candara" panose="020E0502030303020204" pitchFamily="34" charset="0"/>
                </a:rPr>
                <a:t>EWS</a:t>
              </a:r>
              <a:endParaRPr lang="de-DE" sz="1000" i="1">
                <a:latin typeface="Candara" panose="020E0502030303020204" pitchFamily="34" charset="0"/>
              </a:endParaRPr>
            </a:p>
          </p:txBody>
        </p:sp>
      </p:grpSp>
      <p:sp>
        <p:nvSpPr>
          <p:cNvPr id="2" name="Titel 1"/>
          <p:cNvSpPr>
            <a:spLocks noGrp="1"/>
          </p:cNvSpPr>
          <p:nvPr>
            <p:ph type="title"/>
          </p:nvPr>
        </p:nvSpPr>
        <p:spPr/>
        <p:txBody>
          <a:bodyPr/>
          <a:lstStyle/>
          <a:p>
            <a:r>
              <a:rPr lang="de-DE" dirty="0" err="1" smtClean="0"/>
              <a:t>Energy</a:t>
            </a:r>
            <a:r>
              <a:rPr lang="de-DE" dirty="0" smtClean="0"/>
              <a:t> Prices </a:t>
            </a:r>
            <a:br>
              <a:rPr lang="de-DE" dirty="0" smtClean="0"/>
            </a:br>
            <a:r>
              <a:rPr lang="de-DE" sz="2000" b="0" dirty="0" smtClean="0"/>
              <a:t>2003-2014 </a:t>
            </a:r>
            <a:r>
              <a:rPr lang="de-DE" sz="2000" b="0" smtClean="0"/>
              <a:t>in </a:t>
            </a:r>
            <a:r>
              <a:rPr lang="de-DE" sz="2000" b="0"/>
              <a:t>cent/kWh, prediction for 2015</a:t>
            </a:r>
            <a:endParaRPr lang="de-DE" sz="2000" b="0" dirty="0"/>
          </a:p>
        </p:txBody>
      </p:sp>
      <p:sp>
        <p:nvSpPr>
          <p:cNvPr id="12" name="Rechteck 11"/>
          <p:cNvSpPr/>
          <p:nvPr/>
        </p:nvSpPr>
        <p:spPr bwMode="auto">
          <a:xfrm>
            <a:off x="7591647" y="2886312"/>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Rechteck 14"/>
          <p:cNvSpPr/>
          <p:nvPr/>
        </p:nvSpPr>
        <p:spPr bwMode="auto">
          <a:xfrm>
            <a:off x="7701516" y="2945697"/>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Rechteck 15"/>
          <p:cNvSpPr/>
          <p:nvPr/>
        </p:nvSpPr>
        <p:spPr bwMode="auto">
          <a:xfrm>
            <a:off x="7803433" y="2986498"/>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 name="Rechteck 16"/>
          <p:cNvSpPr/>
          <p:nvPr/>
        </p:nvSpPr>
        <p:spPr bwMode="auto">
          <a:xfrm>
            <a:off x="7556763" y="4692272"/>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 name="Rechteck 17"/>
          <p:cNvSpPr/>
          <p:nvPr/>
        </p:nvSpPr>
        <p:spPr bwMode="auto">
          <a:xfrm>
            <a:off x="7677265" y="4717076"/>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 name="Rechteck 18"/>
          <p:cNvSpPr/>
          <p:nvPr/>
        </p:nvSpPr>
        <p:spPr bwMode="auto">
          <a:xfrm>
            <a:off x="7787133" y="4720614"/>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 name="Rechteck 19"/>
          <p:cNvSpPr/>
          <p:nvPr/>
        </p:nvSpPr>
        <p:spPr bwMode="auto">
          <a:xfrm>
            <a:off x="7904096" y="4741880"/>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1" name="Rechteck 20"/>
          <p:cNvSpPr/>
          <p:nvPr/>
        </p:nvSpPr>
        <p:spPr bwMode="auto">
          <a:xfrm>
            <a:off x="7573987" y="4812868"/>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 name="Rechteck 21"/>
          <p:cNvSpPr/>
          <p:nvPr/>
        </p:nvSpPr>
        <p:spPr bwMode="auto">
          <a:xfrm>
            <a:off x="7694489" y="4837672"/>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Rechteck 22"/>
          <p:cNvSpPr/>
          <p:nvPr/>
        </p:nvSpPr>
        <p:spPr bwMode="auto">
          <a:xfrm>
            <a:off x="7804357" y="4841210"/>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7" name="Rechteck 26"/>
          <p:cNvSpPr/>
          <p:nvPr/>
        </p:nvSpPr>
        <p:spPr bwMode="auto">
          <a:xfrm>
            <a:off x="7567360" y="4949366"/>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8" name="Rechteck 27"/>
          <p:cNvSpPr/>
          <p:nvPr/>
        </p:nvSpPr>
        <p:spPr bwMode="auto">
          <a:xfrm>
            <a:off x="7679911" y="4974170"/>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 name="Rechteck 28"/>
          <p:cNvSpPr/>
          <p:nvPr/>
        </p:nvSpPr>
        <p:spPr bwMode="auto">
          <a:xfrm>
            <a:off x="7789779" y="5001561"/>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 name="Rechteck 29"/>
          <p:cNvSpPr/>
          <p:nvPr/>
        </p:nvSpPr>
        <p:spPr bwMode="auto">
          <a:xfrm>
            <a:off x="7897476" y="5021499"/>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1" name="Rechteck 30"/>
          <p:cNvSpPr/>
          <p:nvPr/>
        </p:nvSpPr>
        <p:spPr bwMode="auto">
          <a:xfrm>
            <a:off x="7917002" y="4842541"/>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2" name="Rechteck 31"/>
          <p:cNvSpPr/>
          <p:nvPr/>
        </p:nvSpPr>
        <p:spPr bwMode="auto">
          <a:xfrm>
            <a:off x="7915476" y="3022498"/>
            <a:ext cx="36000" cy="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3029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KEY INstuments</a:t>
            </a:r>
            <a:endParaRPr lang="de-DE"/>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20064173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hteck 52"/>
          <p:cNvSpPr/>
          <p:nvPr/>
        </p:nvSpPr>
        <p:spPr bwMode="auto">
          <a:xfrm flipV="1">
            <a:off x="8648257" y="3172757"/>
            <a:ext cx="836030" cy="863997"/>
          </a:xfrm>
          <a:prstGeom prst="rect">
            <a:avLst/>
          </a:prstGeom>
          <a:solidFill>
            <a:srgbClr val="DEECCB"/>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grpSp>
        <p:nvGrpSpPr>
          <p:cNvPr id="49" name="Gruppieren 48"/>
          <p:cNvGrpSpPr/>
          <p:nvPr/>
        </p:nvGrpSpPr>
        <p:grpSpPr>
          <a:xfrm>
            <a:off x="7907671" y="3166315"/>
            <a:ext cx="1008000" cy="863997"/>
            <a:chOff x="7518388" y="3104180"/>
            <a:chExt cx="900000" cy="863997"/>
          </a:xfrm>
        </p:grpSpPr>
        <p:sp>
          <p:nvSpPr>
            <p:cNvPr id="50" name="Richtungspfeil 49"/>
            <p:cNvSpPr/>
            <p:nvPr/>
          </p:nvSpPr>
          <p:spPr bwMode="auto">
            <a:xfrm flipV="1">
              <a:off x="7518388" y="3104180"/>
              <a:ext cx="900000" cy="863997"/>
            </a:xfrm>
            <a:prstGeom prst="homePlate">
              <a:avLst>
                <a:gd name="adj" fmla="val 27636"/>
              </a:avLst>
            </a:prstGeom>
            <a:solidFill>
              <a:schemeClr val="accent2">
                <a:lumMod val="75000"/>
              </a:schemeClr>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54" name="Textfeld 53"/>
            <p:cNvSpPr txBox="1"/>
            <p:nvPr/>
          </p:nvSpPr>
          <p:spPr>
            <a:xfrm>
              <a:off x="7759553" y="3359170"/>
              <a:ext cx="570284" cy="338554"/>
            </a:xfrm>
            <a:prstGeom prst="rect">
              <a:avLst/>
            </a:prstGeom>
            <a:noFill/>
            <a:ln>
              <a:noFill/>
            </a:ln>
          </p:spPr>
          <p:txBody>
            <a:bodyPr wrap="none" rtlCol="0">
              <a:spAutoFit/>
            </a:bodyPr>
            <a:lstStyle/>
            <a:p>
              <a:pPr algn="r"/>
              <a:r>
                <a:rPr lang="de-DE" sz="1600" b="1" dirty="0" smtClean="0">
                  <a:solidFill>
                    <a:schemeClr val="bg1"/>
                  </a:solidFill>
                </a:rPr>
                <a:t>2015</a:t>
              </a:r>
              <a:endParaRPr lang="de-DE" sz="1600" b="1" dirty="0">
                <a:solidFill>
                  <a:schemeClr val="bg1"/>
                </a:solidFill>
              </a:endParaRPr>
            </a:p>
          </p:txBody>
        </p:sp>
      </p:grpSp>
      <p:sp>
        <p:nvSpPr>
          <p:cNvPr id="2" name="Titel 1"/>
          <p:cNvSpPr>
            <a:spLocks noGrp="1"/>
          </p:cNvSpPr>
          <p:nvPr>
            <p:ph type="title"/>
          </p:nvPr>
        </p:nvSpPr>
        <p:spPr/>
        <p:txBody>
          <a:bodyPr/>
          <a:lstStyle/>
          <a:p>
            <a:r>
              <a:rPr lang="de-DE" smtClean="0"/>
              <a:t>Chronology</a:t>
            </a:r>
            <a:endParaRPr lang="de-DE"/>
          </a:p>
        </p:txBody>
      </p:sp>
      <p:sp>
        <p:nvSpPr>
          <p:cNvPr id="36" name="Textfeld 35"/>
          <p:cNvSpPr txBox="1"/>
          <p:nvPr/>
        </p:nvSpPr>
        <p:spPr>
          <a:xfrm>
            <a:off x="3511229" y="3417704"/>
            <a:ext cx="1011028" cy="338554"/>
          </a:xfrm>
          <a:prstGeom prst="rect">
            <a:avLst/>
          </a:prstGeom>
          <a:noFill/>
          <a:ln>
            <a:noFill/>
          </a:ln>
        </p:spPr>
        <p:txBody>
          <a:bodyPr wrap="none" rtlCol="0">
            <a:spAutoFit/>
          </a:bodyPr>
          <a:lstStyle/>
          <a:p>
            <a:pPr algn="ctr"/>
            <a:r>
              <a:rPr lang="de-DE" sz="1600" b="1" smtClean="0">
                <a:solidFill>
                  <a:schemeClr val="bg1"/>
                </a:solidFill>
              </a:rPr>
              <a:t>2008</a:t>
            </a:r>
            <a:endParaRPr lang="de-DE" sz="1600" b="1">
              <a:solidFill>
                <a:schemeClr val="bg1"/>
              </a:solidFill>
            </a:endParaRPr>
          </a:p>
        </p:txBody>
      </p:sp>
      <p:grpSp>
        <p:nvGrpSpPr>
          <p:cNvPr id="68" name="Gruppieren 67"/>
          <p:cNvGrpSpPr/>
          <p:nvPr/>
        </p:nvGrpSpPr>
        <p:grpSpPr>
          <a:xfrm>
            <a:off x="7157165" y="3162337"/>
            <a:ext cx="1061418" cy="863997"/>
            <a:chOff x="8359636" y="3104180"/>
            <a:chExt cx="970920" cy="863997"/>
          </a:xfrm>
        </p:grpSpPr>
        <p:sp>
          <p:nvSpPr>
            <p:cNvPr id="7" name="Richtungspfeil 6"/>
            <p:cNvSpPr/>
            <p:nvPr/>
          </p:nvSpPr>
          <p:spPr bwMode="auto">
            <a:xfrm flipV="1">
              <a:off x="8359636" y="3104180"/>
              <a:ext cx="900000" cy="863997"/>
            </a:xfrm>
            <a:prstGeom prst="homePlate">
              <a:avLst>
                <a:gd name="adj" fmla="val 27636"/>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6" name="Textfeld 5"/>
            <p:cNvSpPr txBox="1"/>
            <p:nvPr/>
          </p:nvSpPr>
          <p:spPr>
            <a:xfrm>
              <a:off x="8430556" y="3359170"/>
              <a:ext cx="900000" cy="338554"/>
            </a:xfrm>
            <a:prstGeom prst="rect">
              <a:avLst/>
            </a:prstGeom>
            <a:noFill/>
            <a:ln>
              <a:noFill/>
            </a:ln>
          </p:spPr>
          <p:txBody>
            <a:bodyPr wrap="none" rtlCol="0">
              <a:spAutoFit/>
            </a:bodyPr>
            <a:lstStyle/>
            <a:p>
              <a:pPr algn="ctr"/>
              <a:r>
                <a:rPr lang="de-DE" sz="1600" b="1" dirty="0" smtClean="0">
                  <a:solidFill>
                    <a:schemeClr val="bg1"/>
                  </a:solidFill>
                </a:rPr>
                <a:t>2014</a:t>
              </a:r>
              <a:endParaRPr lang="de-DE" sz="1600" b="1" dirty="0">
                <a:solidFill>
                  <a:schemeClr val="bg1"/>
                </a:solidFill>
              </a:endParaRPr>
            </a:p>
          </p:txBody>
        </p:sp>
      </p:grpSp>
      <p:grpSp>
        <p:nvGrpSpPr>
          <p:cNvPr id="67" name="Gruppieren 66"/>
          <p:cNvGrpSpPr/>
          <p:nvPr/>
        </p:nvGrpSpPr>
        <p:grpSpPr>
          <a:xfrm>
            <a:off x="6350360" y="3162337"/>
            <a:ext cx="1044000" cy="863997"/>
            <a:chOff x="7429837" y="3104180"/>
            <a:chExt cx="988551" cy="863997"/>
          </a:xfrm>
        </p:grpSpPr>
        <p:sp>
          <p:nvSpPr>
            <p:cNvPr id="12" name="Richtungspfeil 11"/>
            <p:cNvSpPr/>
            <p:nvPr/>
          </p:nvSpPr>
          <p:spPr bwMode="auto">
            <a:xfrm flipV="1">
              <a:off x="7518388" y="3104180"/>
              <a:ext cx="900000" cy="863997"/>
            </a:xfrm>
            <a:prstGeom prst="homePlate">
              <a:avLst>
                <a:gd name="adj" fmla="val 27636"/>
              </a:avLst>
            </a:prstGeom>
            <a:solidFill>
              <a:schemeClr val="accent2">
                <a:lumMod val="75000"/>
              </a:schemeClr>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11" name="Textfeld 10"/>
            <p:cNvSpPr txBox="1"/>
            <p:nvPr/>
          </p:nvSpPr>
          <p:spPr>
            <a:xfrm>
              <a:off x="7429837" y="3359170"/>
              <a:ext cx="900000" cy="338554"/>
            </a:xfrm>
            <a:prstGeom prst="rect">
              <a:avLst/>
            </a:prstGeom>
            <a:noFill/>
            <a:ln>
              <a:noFill/>
            </a:ln>
          </p:spPr>
          <p:txBody>
            <a:bodyPr wrap="none" rtlCol="0">
              <a:spAutoFit/>
            </a:bodyPr>
            <a:lstStyle/>
            <a:p>
              <a:pPr algn="r"/>
              <a:r>
                <a:rPr lang="de-DE" sz="1600" b="1" smtClean="0">
                  <a:solidFill>
                    <a:schemeClr val="bg1"/>
                  </a:solidFill>
                </a:rPr>
                <a:t>2013</a:t>
              </a:r>
              <a:endParaRPr lang="de-DE" sz="1600" b="1">
                <a:solidFill>
                  <a:schemeClr val="bg1"/>
                </a:solidFill>
              </a:endParaRPr>
            </a:p>
          </p:txBody>
        </p:sp>
      </p:grpSp>
      <p:grpSp>
        <p:nvGrpSpPr>
          <p:cNvPr id="66" name="Gruppieren 65"/>
          <p:cNvGrpSpPr/>
          <p:nvPr/>
        </p:nvGrpSpPr>
        <p:grpSpPr>
          <a:xfrm>
            <a:off x="5693518" y="3162325"/>
            <a:ext cx="1044000" cy="863997"/>
            <a:chOff x="6679466" y="3104168"/>
            <a:chExt cx="969264" cy="863997"/>
          </a:xfrm>
        </p:grpSpPr>
        <p:sp>
          <p:nvSpPr>
            <p:cNvPr id="17" name="Richtungspfeil 16"/>
            <p:cNvSpPr/>
            <p:nvPr/>
          </p:nvSpPr>
          <p:spPr bwMode="auto">
            <a:xfrm flipV="1">
              <a:off x="6679466" y="3104168"/>
              <a:ext cx="900000" cy="863997"/>
            </a:xfrm>
            <a:prstGeom prst="homePlate">
              <a:avLst>
                <a:gd name="adj" fmla="val 27636"/>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16" name="Textfeld 15"/>
            <p:cNvSpPr txBox="1"/>
            <p:nvPr/>
          </p:nvSpPr>
          <p:spPr>
            <a:xfrm>
              <a:off x="6748730" y="3351867"/>
              <a:ext cx="900000" cy="338554"/>
            </a:xfrm>
            <a:prstGeom prst="rect">
              <a:avLst/>
            </a:prstGeom>
            <a:noFill/>
            <a:ln>
              <a:noFill/>
            </a:ln>
          </p:spPr>
          <p:txBody>
            <a:bodyPr wrap="none" rtlCol="0">
              <a:spAutoFit/>
            </a:bodyPr>
            <a:lstStyle/>
            <a:p>
              <a:pPr algn="ctr"/>
              <a:r>
                <a:rPr lang="de-DE" sz="1600" b="1" smtClean="0">
                  <a:solidFill>
                    <a:schemeClr val="bg1"/>
                  </a:solidFill>
                </a:rPr>
                <a:t>2012</a:t>
              </a:r>
              <a:endParaRPr lang="de-DE" sz="1600" b="1" dirty="0">
                <a:solidFill>
                  <a:schemeClr val="bg1"/>
                </a:solidFill>
              </a:endParaRPr>
            </a:p>
          </p:txBody>
        </p:sp>
      </p:grpSp>
      <p:grpSp>
        <p:nvGrpSpPr>
          <p:cNvPr id="65" name="Gruppieren 64"/>
          <p:cNvGrpSpPr/>
          <p:nvPr/>
        </p:nvGrpSpPr>
        <p:grpSpPr>
          <a:xfrm>
            <a:off x="4912072" y="3163343"/>
            <a:ext cx="1009164" cy="863997"/>
            <a:chOff x="5751415" y="3105186"/>
            <a:chExt cx="983260" cy="863997"/>
          </a:xfrm>
        </p:grpSpPr>
        <p:sp>
          <p:nvSpPr>
            <p:cNvPr id="22" name="Richtungspfeil 21"/>
            <p:cNvSpPr/>
            <p:nvPr/>
          </p:nvSpPr>
          <p:spPr bwMode="auto">
            <a:xfrm flipV="1">
              <a:off x="5834675" y="3105186"/>
              <a:ext cx="900000" cy="863997"/>
            </a:xfrm>
            <a:prstGeom prst="homePlate">
              <a:avLst>
                <a:gd name="adj" fmla="val 27636"/>
              </a:avLst>
            </a:prstGeom>
            <a:solidFill>
              <a:schemeClr val="accent2">
                <a:lumMod val="75000"/>
              </a:schemeClr>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21" name="Textfeld 20"/>
            <p:cNvSpPr txBox="1"/>
            <p:nvPr/>
          </p:nvSpPr>
          <p:spPr>
            <a:xfrm>
              <a:off x="5751415" y="3367808"/>
              <a:ext cx="900000" cy="338554"/>
            </a:xfrm>
            <a:prstGeom prst="rect">
              <a:avLst/>
            </a:prstGeom>
            <a:noFill/>
            <a:ln>
              <a:noFill/>
            </a:ln>
          </p:spPr>
          <p:txBody>
            <a:bodyPr wrap="none" rtlCol="0">
              <a:spAutoFit/>
            </a:bodyPr>
            <a:lstStyle/>
            <a:p>
              <a:pPr algn="r"/>
              <a:r>
                <a:rPr lang="de-DE" sz="1600" b="1" dirty="0" smtClean="0">
                  <a:solidFill>
                    <a:schemeClr val="bg1"/>
                  </a:solidFill>
                </a:rPr>
                <a:t>2011</a:t>
              </a:r>
              <a:endParaRPr lang="de-DE" sz="1600" b="1" dirty="0">
                <a:solidFill>
                  <a:schemeClr val="bg1"/>
                </a:solidFill>
              </a:endParaRPr>
            </a:p>
          </p:txBody>
        </p:sp>
      </p:grpSp>
      <p:grpSp>
        <p:nvGrpSpPr>
          <p:cNvPr id="64" name="Gruppieren 63"/>
          <p:cNvGrpSpPr/>
          <p:nvPr/>
        </p:nvGrpSpPr>
        <p:grpSpPr>
          <a:xfrm>
            <a:off x="4251320" y="3163343"/>
            <a:ext cx="1035291" cy="863997"/>
            <a:chOff x="4994870" y="3104871"/>
            <a:chExt cx="965133" cy="863997"/>
          </a:xfrm>
        </p:grpSpPr>
        <p:sp>
          <p:nvSpPr>
            <p:cNvPr id="27" name="Richtungspfeil 26"/>
            <p:cNvSpPr/>
            <p:nvPr/>
          </p:nvSpPr>
          <p:spPr bwMode="auto">
            <a:xfrm flipV="1">
              <a:off x="4994870" y="3104871"/>
              <a:ext cx="900000" cy="863997"/>
            </a:xfrm>
            <a:prstGeom prst="homePlate">
              <a:avLst>
                <a:gd name="adj" fmla="val 27636"/>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26" name="Textfeld 25"/>
            <p:cNvSpPr txBox="1"/>
            <p:nvPr/>
          </p:nvSpPr>
          <p:spPr>
            <a:xfrm>
              <a:off x="5060003" y="3359861"/>
              <a:ext cx="900000" cy="338554"/>
            </a:xfrm>
            <a:prstGeom prst="rect">
              <a:avLst/>
            </a:prstGeom>
            <a:noFill/>
            <a:ln>
              <a:noFill/>
            </a:ln>
          </p:spPr>
          <p:txBody>
            <a:bodyPr wrap="none" rtlCol="0">
              <a:spAutoFit/>
            </a:bodyPr>
            <a:lstStyle/>
            <a:p>
              <a:pPr algn="ctr"/>
              <a:r>
                <a:rPr lang="de-DE" sz="1600" b="1" dirty="0" smtClean="0">
                  <a:solidFill>
                    <a:schemeClr val="bg1"/>
                  </a:solidFill>
                </a:rPr>
                <a:t>2010</a:t>
              </a:r>
              <a:endParaRPr lang="de-DE" sz="1600" b="1" dirty="0">
                <a:solidFill>
                  <a:schemeClr val="bg1"/>
                </a:solidFill>
              </a:endParaRPr>
            </a:p>
          </p:txBody>
        </p:sp>
      </p:grpSp>
      <p:grpSp>
        <p:nvGrpSpPr>
          <p:cNvPr id="69" name="Gruppieren 68"/>
          <p:cNvGrpSpPr/>
          <p:nvPr/>
        </p:nvGrpSpPr>
        <p:grpSpPr>
          <a:xfrm>
            <a:off x="3429005" y="3162337"/>
            <a:ext cx="1044000" cy="863997"/>
            <a:chOff x="4050079" y="3104180"/>
            <a:chExt cx="1009889" cy="863997"/>
          </a:xfrm>
        </p:grpSpPr>
        <p:sp>
          <p:nvSpPr>
            <p:cNvPr id="70" name="Richtungspfeil 69"/>
            <p:cNvSpPr/>
            <p:nvPr/>
          </p:nvSpPr>
          <p:spPr bwMode="auto">
            <a:xfrm flipV="1">
              <a:off x="4159968" y="3104180"/>
              <a:ext cx="900000" cy="863997"/>
            </a:xfrm>
            <a:prstGeom prst="homePlate">
              <a:avLst>
                <a:gd name="adj" fmla="val 27636"/>
              </a:avLst>
            </a:prstGeom>
            <a:solidFill>
              <a:schemeClr val="accent2">
                <a:lumMod val="75000"/>
              </a:schemeClr>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71" name="Textfeld 70"/>
            <p:cNvSpPr txBox="1"/>
            <p:nvPr/>
          </p:nvSpPr>
          <p:spPr>
            <a:xfrm>
              <a:off x="4050079" y="3358542"/>
              <a:ext cx="900000" cy="338554"/>
            </a:xfrm>
            <a:prstGeom prst="rect">
              <a:avLst/>
            </a:prstGeom>
            <a:noFill/>
            <a:ln>
              <a:noFill/>
            </a:ln>
          </p:spPr>
          <p:txBody>
            <a:bodyPr wrap="none" rtlCol="0">
              <a:spAutoFit/>
            </a:bodyPr>
            <a:lstStyle/>
            <a:p>
              <a:pPr algn="r"/>
              <a:r>
                <a:rPr lang="de-DE" sz="1600" b="1" smtClean="0">
                  <a:solidFill>
                    <a:schemeClr val="bg1"/>
                  </a:solidFill>
                </a:rPr>
                <a:t>2010</a:t>
              </a:r>
              <a:endParaRPr lang="de-DE" sz="1600" b="1">
                <a:solidFill>
                  <a:schemeClr val="bg1"/>
                </a:solidFill>
              </a:endParaRPr>
            </a:p>
          </p:txBody>
        </p:sp>
      </p:grpSp>
      <p:grpSp>
        <p:nvGrpSpPr>
          <p:cNvPr id="72" name="Gruppieren 71"/>
          <p:cNvGrpSpPr/>
          <p:nvPr/>
        </p:nvGrpSpPr>
        <p:grpSpPr>
          <a:xfrm>
            <a:off x="2774763" y="3162611"/>
            <a:ext cx="1044000" cy="863997"/>
            <a:chOff x="3323484" y="3105185"/>
            <a:chExt cx="955814" cy="863997"/>
          </a:xfrm>
        </p:grpSpPr>
        <p:sp>
          <p:nvSpPr>
            <p:cNvPr id="73" name="Richtungspfeil 72"/>
            <p:cNvSpPr/>
            <p:nvPr/>
          </p:nvSpPr>
          <p:spPr bwMode="auto">
            <a:xfrm flipV="1">
              <a:off x="3323484" y="3105185"/>
              <a:ext cx="900000" cy="863997"/>
            </a:xfrm>
            <a:prstGeom prst="homePlate">
              <a:avLst>
                <a:gd name="adj" fmla="val 27636"/>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74" name="Textfeld 73"/>
            <p:cNvSpPr txBox="1"/>
            <p:nvPr/>
          </p:nvSpPr>
          <p:spPr>
            <a:xfrm>
              <a:off x="3379298" y="3359547"/>
              <a:ext cx="900000" cy="338554"/>
            </a:xfrm>
            <a:prstGeom prst="rect">
              <a:avLst/>
            </a:prstGeom>
            <a:noFill/>
            <a:ln>
              <a:noFill/>
            </a:ln>
          </p:spPr>
          <p:txBody>
            <a:bodyPr wrap="none" rtlCol="0">
              <a:spAutoFit/>
            </a:bodyPr>
            <a:lstStyle/>
            <a:p>
              <a:pPr algn="ctr"/>
              <a:r>
                <a:rPr lang="de-DE" sz="1600" b="1" smtClean="0">
                  <a:solidFill>
                    <a:schemeClr val="bg1"/>
                  </a:solidFill>
                </a:rPr>
                <a:t>2008</a:t>
              </a:r>
              <a:endParaRPr lang="de-DE" sz="1600" b="1">
                <a:solidFill>
                  <a:schemeClr val="bg1"/>
                </a:solidFill>
              </a:endParaRPr>
            </a:p>
          </p:txBody>
        </p:sp>
      </p:grpSp>
      <p:grpSp>
        <p:nvGrpSpPr>
          <p:cNvPr id="75" name="Gruppieren 74"/>
          <p:cNvGrpSpPr/>
          <p:nvPr/>
        </p:nvGrpSpPr>
        <p:grpSpPr>
          <a:xfrm>
            <a:off x="1964254" y="3162664"/>
            <a:ext cx="1044000" cy="863997"/>
            <a:chOff x="2382416" y="3104507"/>
            <a:chExt cx="991043" cy="863997"/>
          </a:xfrm>
        </p:grpSpPr>
        <p:sp>
          <p:nvSpPr>
            <p:cNvPr id="76" name="Richtungspfeil 75"/>
            <p:cNvSpPr/>
            <p:nvPr/>
          </p:nvSpPr>
          <p:spPr bwMode="auto">
            <a:xfrm flipV="1">
              <a:off x="2473459" y="3104507"/>
              <a:ext cx="900000" cy="863997"/>
            </a:xfrm>
            <a:prstGeom prst="homePlate">
              <a:avLst>
                <a:gd name="adj" fmla="val 27636"/>
              </a:avLst>
            </a:prstGeom>
            <a:solidFill>
              <a:schemeClr val="accent2">
                <a:lumMod val="75000"/>
              </a:schemeClr>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77" name="Textfeld 76"/>
            <p:cNvSpPr txBox="1"/>
            <p:nvPr/>
          </p:nvSpPr>
          <p:spPr>
            <a:xfrm>
              <a:off x="2382416" y="3351239"/>
              <a:ext cx="900000" cy="338554"/>
            </a:xfrm>
            <a:prstGeom prst="rect">
              <a:avLst/>
            </a:prstGeom>
            <a:noFill/>
            <a:ln>
              <a:noFill/>
            </a:ln>
          </p:spPr>
          <p:txBody>
            <a:bodyPr wrap="none" rtlCol="0">
              <a:spAutoFit/>
            </a:bodyPr>
            <a:lstStyle/>
            <a:p>
              <a:pPr algn="r"/>
              <a:r>
                <a:rPr lang="de-DE" sz="1600" b="1" dirty="0" smtClean="0">
                  <a:solidFill>
                    <a:schemeClr val="bg1"/>
                  </a:solidFill>
                </a:rPr>
                <a:t>2007</a:t>
              </a:r>
              <a:endParaRPr lang="de-DE" sz="1600" b="1" dirty="0">
                <a:solidFill>
                  <a:schemeClr val="bg1"/>
                </a:solidFill>
              </a:endParaRPr>
            </a:p>
          </p:txBody>
        </p:sp>
      </p:grpSp>
      <p:grpSp>
        <p:nvGrpSpPr>
          <p:cNvPr id="60" name="Gruppieren 59"/>
          <p:cNvGrpSpPr/>
          <p:nvPr/>
        </p:nvGrpSpPr>
        <p:grpSpPr>
          <a:xfrm>
            <a:off x="1303902" y="3163341"/>
            <a:ext cx="1044000" cy="863997"/>
            <a:chOff x="1636427" y="3105184"/>
            <a:chExt cx="963762" cy="863997"/>
          </a:xfrm>
        </p:grpSpPr>
        <p:sp>
          <p:nvSpPr>
            <p:cNvPr id="47" name="Richtungspfeil 46"/>
            <p:cNvSpPr/>
            <p:nvPr/>
          </p:nvSpPr>
          <p:spPr bwMode="auto">
            <a:xfrm flipV="1">
              <a:off x="1636427" y="3105184"/>
              <a:ext cx="900000" cy="863997"/>
            </a:xfrm>
            <a:prstGeom prst="homePlate">
              <a:avLst>
                <a:gd name="adj" fmla="val 27636"/>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46" name="Textfeld 45"/>
            <p:cNvSpPr txBox="1"/>
            <p:nvPr/>
          </p:nvSpPr>
          <p:spPr>
            <a:xfrm>
              <a:off x="1700189" y="3359546"/>
              <a:ext cx="900000" cy="338554"/>
            </a:xfrm>
            <a:prstGeom prst="rect">
              <a:avLst/>
            </a:prstGeom>
            <a:noFill/>
            <a:ln>
              <a:noFill/>
            </a:ln>
          </p:spPr>
          <p:txBody>
            <a:bodyPr wrap="none" rtlCol="0">
              <a:spAutoFit/>
            </a:bodyPr>
            <a:lstStyle/>
            <a:p>
              <a:pPr algn="ctr"/>
              <a:r>
                <a:rPr lang="de-DE" sz="1600" b="1" smtClean="0">
                  <a:solidFill>
                    <a:schemeClr val="bg1"/>
                  </a:solidFill>
                </a:rPr>
                <a:t>2004</a:t>
              </a:r>
              <a:endParaRPr lang="de-DE" sz="1600" b="1">
                <a:solidFill>
                  <a:schemeClr val="bg1"/>
                </a:solidFill>
              </a:endParaRPr>
            </a:p>
          </p:txBody>
        </p:sp>
      </p:grpSp>
      <p:grpSp>
        <p:nvGrpSpPr>
          <p:cNvPr id="59" name="Gruppieren 58"/>
          <p:cNvGrpSpPr/>
          <p:nvPr/>
        </p:nvGrpSpPr>
        <p:grpSpPr>
          <a:xfrm>
            <a:off x="498399" y="3172757"/>
            <a:ext cx="1044000" cy="863997"/>
            <a:chOff x="714519" y="3105184"/>
            <a:chExt cx="987954" cy="863997"/>
          </a:xfrm>
        </p:grpSpPr>
        <p:sp>
          <p:nvSpPr>
            <p:cNvPr id="52" name="Richtungspfeil 51"/>
            <p:cNvSpPr/>
            <p:nvPr/>
          </p:nvSpPr>
          <p:spPr bwMode="auto">
            <a:xfrm flipV="1">
              <a:off x="802473" y="3105184"/>
              <a:ext cx="900000" cy="863997"/>
            </a:xfrm>
            <a:prstGeom prst="homePlate">
              <a:avLst>
                <a:gd name="adj" fmla="val 27636"/>
              </a:avLst>
            </a:prstGeom>
            <a:solidFill>
              <a:schemeClr val="accent2">
                <a:lumMod val="75000"/>
              </a:schemeClr>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51" name="Textfeld 50"/>
            <p:cNvSpPr txBox="1"/>
            <p:nvPr/>
          </p:nvSpPr>
          <p:spPr>
            <a:xfrm>
              <a:off x="714519" y="3359547"/>
              <a:ext cx="900000" cy="338554"/>
            </a:xfrm>
            <a:prstGeom prst="rect">
              <a:avLst/>
            </a:prstGeom>
            <a:noFill/>
            <a:ln>
              <a:noFill/>
            </a:ln>
          </p:spPr>
          <p:txBody>
            <a:bodyPr wrap="none" rtlCol="0">
              <a:spAutoFit/>
            </a:bodyPr>
            <a:lstStyle/>
            <a:p>
              <a:pPr algn="r"/>
              <a:r>
                <a:rPr lang="de-DE" sz="1600" b="1" smtClean="0">
                  <a:solidFill>
                    <a:schemeClr val="bg1"/>
                  </a:solidFill>
                </a:rPr>
                <a:t>2003</a:t>
              </a:r>
              <a:endParaRPr lang="de-DE" sz="1600" b="1">
                <a:solidFill>
                  <a:schemeClr val="bg1"/>
                </a:solidFill>
              </a:endParaRPr>
            </a:p>
          </p:txBody>
        </p:sp>
      </p:grpSp>
      <p:grpSp>
        <p:nvGrpSpPr>
          <p:cNvPr id="102" name="Gruppieren 101"/>
          <p:cNvGrpSpPr/>
          <p:nvPr/>
        </p:nvGrpSpPr>
        <p:grpSpPr>
          <a:xfrm>
            <a:off x="-81435" y="3163002"/>
            <a:ext cx="900000" cy="863997"/>
            <a:chOff x="108323" y="3104845"/>
            <a:chExt cx="968054" cy="863997"/>
          </a:xfrm>
        </p:grpSpPr>
        <p:sp>
          <p:nvSpPr>
            <p:cNvPr id="57" name="Richtungspfeil 56"/>
            <p:cNvSpPr/>
            <p:nvPr/>
          </p:nvSpPr>
          <p:spPr bwMode="auto">
            <a:xfrm flipV="1">
              <a:off x="138988" y="3104845"/>
              <a:ext cx="937389" cy="863997"/>
            </a:xfrm>
            <a:prstGeom prst="homePlate">
              <a:avLst>
                <a:gd name="adj" fmla="val 27636"/>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56" name="Textfeld 55"/>
            <p:cNvSpPr txBox="1"/>
            <p:nvPr/>
          </p:nvSpPr>
          <p:spPr>
            <a:xfrm>
              <a:off x="108323" y="3351239"/>
              <a:ext cx="900000" cy="338554"/>
            </a:xfrm>
            <a:prstGeom prst="rect">
              <a:avLst/>
            </a:prstGeom>
            <a:noFill/>
          </p:spPr>
          <p:txBody>
            <a:bodyPr wrap="none" rtlCol="0">
              <a:spAutoFit/>
            </a:bodyPr>
            <a:lstStyle/>
            <a:p>
              <a:pPr algn="ctr"/>
              <a:r>
                <a:rPr lang="de-DE" sz="1600" b="1" dirty="0" smtClean="0">
                  <a:solidFill>
                    <a:schemeClr val="bg1"/>
                  </a:solidFill>
                </a:rPr>
                <a:t>2001</a:t>
              </a:r>
              <a:endParaRPr lang="de-DE" sz="1600" b="1" dirty="0">
                <a:solidFill>
                  <a:schemeClr val="bg1"/>
                </a:solidFill>
              </a:endParaRPr>
            </a:p>
          </p:txBody>
        </p:sp>
      </p:grpSp>
      <p:sp>
        <p:nvSpPr>
          <p:cNvPr id="103" name="Textfeld 102"/>
          <p:cNvSpPr txBox="1"/>
          <p:nvPr/>
        </p:nvSpPr>
        <p:spPr>
          <a:xfrm rot="-3180000" flipH="1">
            <a:off x="-93393" y="2398756"/>
            <a:ext cx="1533607" cy="276999"/>
          </a:xfrm>
          <a:prstGeom prst="rect">
            <a:avLst/>
          </a:prstGeom>
          <a:noFill/>
          <a:ln w="19050">
            <a:noFill/>
          </a:ln>
        </p:spPr>
        <p:txBody>
          <a:bodyPr wrap="none" lIns="72000" rIns="72000" rtlCol="0" anchor="ctr" anchorCtr="0">
            <a:spAutoFit/>
          </a:bodyPr>
          <a:lstStyle/>
          <a:p>
            <a:r>
              <a:rPr lang="de-DE" sz="1200" b="1" dirty="0" err="1" smtClean="0"/>
              <a:t>Energy</a:t>
            </a:r>
            <a:r>
              <a:rPr lang="de-DE" sz="1200" b="1" dirty="0" smtClean="0"/>
              <a:t> Controlling</a:t>
            </a:r>
            <a:endParaRPr lang="de-DE" sz="1200" b="1" dirty="0"/>
          </a:p>
        </p:txBody>
      </p:sp>
      <p:sp>
        <p:nvSpPr>
          <p:cNvPr id="104" name="Textfeld 103"/>
          <p:cNvSpPr txBox="1"/>
          <p:nvPr/>
        </p:nvSpPr>
        <p:spPr>
          <a:xfrm rot="-3180000">
            <a:off x="6930476" y="1927845"/>
            <a:ext cx="2342510" cy="461665"/>
          </a:xfrm>
          <a:prstGeom prst="rect">
            <a:avLst/>
          </a:prstGeom>
          <a:noFill/>
          <a:ln w="19050">
            <a:noFill/>
          </a:ln>
        </p:spPr>
        <p:txBody>
          <a:bodyPr wrap="square" lIns="72000" rIns="72000" rtlCol="0" anchor="ctr" anchorCtr="0">
            <a:spAutoFit/>
          </a:bodyPr>
          <a:lstStyle/>
          <a:p>
            <a:r>
              <a:rPr lang="en-GB" sz="1200" b="1" dirty="0" smtClean="0">
                <a:solidFill>
                  <a:schemeClr val="accent4">
                    <a:lumMod val="50000"/>
                    <a:lumOff val="50000"/>
                  </a:schemeClr>
                </a:solidFill>
              </a:rPr>
              <a:t>Transformation to Sustainability Management</a:t>
            </a:r>
            <a:endParaRPr lang="en-GB" sz="1200" b="1" dirty="0">
              <a:solidFill>
                <a:schemeClr val="accent4">
                  <a:lumMod val="50000"/>
                  <a:lumOff val="50000"/>
                </a:schemeClr>
              </a:solidFill>
            </a:endParaRPr>
          </a:p>
        </p:txBody>
      </p:sp>
      <p:sp>
        <p:nvSpPr>
          <p:cNvPr id="105" name="Textfeld 104"/>
          <p:cNvSpPr txBox="1"/>
          <p:nvPr/>
        </p:nvSpPr>
        <p:spPr>
          <a:xfrm rot="3180000">
            <a:off x="6351166" y="4571153"/>
            <a:ext cx="1742913" cy="461665"/>
          </a:xfrm>
          <a:prstGeom prst="rect">
            <a:avLst/>
          </a:prstGeom>
          <a:noFill/>
          <a:ln w="19050">
            <a:noFill/>
          </a:ln>
        </p:spPr>
        <p:txBody>
          <a:bodyPr wrap="square" lIns="72000" rIns="72000" rtlCol="0" anchor="ctr" anchorCtr="0">
            <a:spAutoFit/>
          </a:bodyPr>
          <a:lstStyle/>
          <a:p>
            <a:r>
              <a:rPr lang="de-DE" sz="1200" b="1" dirty="0" smtClean="0"/>
              <a:t>Block </a:t>
            </a:r>
            <a:r>
              <a:rPr lang="de-DE" sz="1200" b="1" dirty="0" err="1" smtClean="0"/>
              <a:t>Heat</a:t>
            </a:r>
            <a:r>
              <a:rPr lang="de-DE" sz="1200" b="1" dirty="0" smtClean="0"/>
              <a:t> </a:t>
            </a:r>
            <a:r>
              <a:rPr lang="de-DE" sz="1200" b="1" dirty="0" err="1" smtClean="0"/>
              <a:t>and</a:t>
            </a:r>
            <a:r>
              <a:rPr lang="de-DE" sz="1200" b="1" dirty="0" smtClean="0"/>
              <a:t> </a:t>
            </a:r>
            <a:r>
              <a:rPr lang="de-DE" sz="1200" b="1" smtClean="0"/>
              <a:t>Power Plants (CHP)</a:t>
            </a:r>
            <a:endParaRPr lang="de-DE" sz="1200" b="1" dirty="0"/>
          </a:p>
        </p:txBody>
      </p:sp>
      <p:sp>
        <p:nvSpPr>
          <p:cNvPr id="106" name="Textfeld 105"/>
          <p:cNvSpPr txBox="1"/>
          <p:nvPr/>
        </p:nvSpPr>
        <p:spPr>
          <a:xfrm rot="-3180000">
            <a:off x="5539821" y="2023828"/>
            <a:ext cx="2222549" cy="430887"/>
          </a:xfrm>
          <a:prstGeom prst="rect">
            <a:avLst/>
          </a:prstGeom>
          <a:noFill/>
          <a:ln w="19050">
            <a:noFill/>
          </a:ln>
        </p:spPr>
        <p:txBody>
          <a:bodyPr wrap="square" lIns="72000" rIns="72000" rtlCol="0" anchor="ctr" anchorCtr="0">
            <a:spAutoFit/>
          </a:bodyPr>
          <a:lstStyle/>
          <a:p>
            <a:r>
              <a:rPr lang="de-DE" sz="1200" b="1" dirty="0" smtClean="0">
                <a:solidFill>
                  <a:schemeClr val="accent4">
                    <a:lumMod val="50000"/>
                    <a:lumOff val="50000"/>
                  </a:schemeClr>
                </a:solidFill>
              </a:rPr>
              <a:t>First </a:t>
            </a:r>
            <a:r>
              <a:rPr lang="de-DE" sz="1200" b="1" dirty="0" err="1" smtClean="0">
                <a:solidFill>
                  <a:schemeClr val="accent4">
                    <a:lumMod val="50000"/>
                    <a:lumOff val="50000"/>
                  </a:schemeClr>
                </a:solidFill>
              </a:rPr>
              <a:t>Closing</a:t>
            </a:r>
            <a:r>
              <a:rPr lang="de-DE" sz="1200" b="1" dirty="0" smtClean="0">
                <a:solidFill>
                  <a:schemeClr val="accent4">
                    <a:lumMod val="50000"/>
                    <a:lumOff val="50000"/>
                  </a:schemeClr>
                </a:solidFill>
              </a:rPr>
              <a:t> </a:t>
            </a:r>
            <a:r>
              <a:rPr lang="de-DE" sz="1200" b="1" dirty="0" err="1" smtClean="0">
                <a:solidFill>
                  <a:schemeClr val="accent4">
                    <a:lumMod val="50000"/>
                    <a:lumOff val="50000"/>
                  </a:schemeClr>
                </a:solidFill>
              </a:rPr>
              <a:t>of</a:t>
            </a:r>
            <a:r>
              <a:rPr lang="de-DE" sz="1200" b="1" dirty="0" smtClean="0">
                <a:solidFill>
                  <a:schemeClr val="accent4">
                    <a:lumMod val="50000"/>
                    <a:lumOff val="50000"/>
                  </a:schemeClr>
                </a:solidFill>
              </a:rPr>
              <a:t> University </a:t>
            </a:r>
            <a:r>
              <a:rPr lang="de-DE" sz="1000" dirty="0" smtClean="0">
                <a:solidFill>
                  <a:schemeClr val="accent4">
                    <a:lumMod val="50000"/>
                    <a:lumOff val="50000"/>
                  </a:schemeClr>
                </a:solidFill>
              </a:rPr>
              <a:t>(Christmas / New Year)</a:t>
            </a:r>
            <a:endParaRPr lang="de-DE" sz="1000" dirty="0">
              <a:solidFill>
                <a:schemeClr val="accent4">
                  <a:lumMod val="50000"/>
                  <a:lumOff val="50000"/>
                </a:schemeClr>
              </a:solidFill>
            </a:endParaRPr>
          </a:p>
        </p:txBody>
      </p:sp>
      <p:sp>
        <p:nvSpPr>
          <p:cNvPr id="107" name="Textfeld 106"/>
          <p:cNvSpPr txBox="1"/>
          <p:nvPr/>
        </p:nvSpPr>
        <p:spPr>
          <a:xfrm rot="3180000">
            <a:off x="4815059" y="4664962"/>
            <a:ext cx="1977834" cy="461665"/>
          </a:xfrm>
          <a:prstGeom prst="rect">
            <a:avLst/>
          </a:prstGeom>
          <a:noFill/>
          <a:ln w="19050">
            <a:noFill/>
          </a:ln>
        </p:spPr>
        <p:txBody>
          <a:bodyPr wrap="square" lIns="72000" rIns="72000" rtlCol="0" anchor="ctr" anchorCtr="0">
            <a:spAutoFit/>
          </a:bodyPr>
          <a:lstStyle>
            <a:defPPr>
              <a:defRPr lang="en-US"/>
            </a:defPPr>
          </a:lstStyle>
          <a:p>
            <a:r>
              <a:rPr lang="de-DE" sz="1200" b="1" dirty="0" err="1" smtClean="0">
                <a:solidFill>
                  <a:schemeClr val="accent4">
                    <a:lumMod val="50000"/>
                    <a:lumOff val="50000"/>
                  </a:schemeClr>
                </a:solidFill>
              </a:rPr>
              <a:t>Climate</a:t>
            </a:r>
            <a:r>
              <a:rPr lang="de-DE" sz="1200" b="1" dirty="0" smtClean="0">
                <a:solidFill>
                  <a:schemeClr val="accent4">
                    <a:lumMod val="50000"/>
                    <a:lumOff val="50000"/>
                  </a:schemeClr>
                </a:solidFill>
              </a:rPr>
              <a:t> </a:t>
            </a:r>
            <a:r>
              <a:rPr lang="de-DE" sz="1200" b="1" dirty="0" err="1" smtClean="0">
                <a:solidFill>
                  <a:schemeClr val="accent4">
                    <a:lumMod val="50000"/>
                    <a:lumOff val="50000"/>
                  </a:schemeClr>
                </a:solidFill>
              </a:rPr>
              <a:t>Protection</a:t>
            </a:r>
            <a:r>
              <a:rPr lang="de-DE" sz="1200" b="1" dirty="0" smtClean="0">
                <a:solidFill>
                  <a:schemeClr val="accent4">
                    <a:lumMod val="50000"/>
                    <a:lumOff val="50000"/>
                  </a:schemeClr>
                </a:solidFill>
              </a:rPr>
              <a:t> Agreement</a:t>
            </a:r>
            <a:endParaRPr lang="de-DE" sz="1200" b="1" dirty="0">
              <a:solidFill>
                <a:schemeClr val="accent4">
                  <a:lumMod val="50000"/>
                  <a:lumOff val="50000"/>
                </a:schemeClr>
              </a:solidFill>
            </a:endParaRPr>
          </a:p>
        </p:txBody>
      </p:sp>
      <p:sp>
        <p:nvSpPr>
          <p:cNvPr id="108" name="Textfeld 107"/>
          <p:cNvSpPr txBox="1"/>
          <p:nvPr/>
        </p:nvSpPr>
        <p:spPr>
          <a:xfrm rot="-3180000">
            <a:off x="4300553" y="2389687"/>
            <a:ext cx="1559255" cy="276999"/>
          </a:xfrm>
          <a:prstGeom prst="rect">
            <a:avLst/>
          </a:prstGeom>
          <a:noFill/>
          <a:ln w="19050">
            <a:noFill/>
          </a:ln>
        </p:spPr>
        <p:txBody>
          <a:bodyPr wrap="none" lIns="72000" rIns="72000" rtlCol="0" anchor="ctr" anchorCtr="0">
            <a:spAutoFit/>
          </a:bodyPr>
          <a:lstStyle/>
          <a:p>
            <a:r>
              <a:rPr lang="de-DE" sz="1200" b="1" dirty="0" smtClean="0">
                <a:solidFill>
                  <a:schemeClr val="accent4">
                    <a:lumMod val="50000"/>
                    <a:lumOff val="50000"/>
                  </a:schemeClr>
                </a:solidFill>
              </a:rPr>
              <a:t>Initiative </a:t>
            </a:r>
            <a:r>
              <a:rPr lang="de-DE" sz="1200" b="1" dirty="0" err="1" smtClean="0">
                <a:solidFill>
                  <a:schemeClr val="accent4">
                    <a:lumMod val="50000"/>
                    <a:lumOff val="50000"/>
                  </a:schemeClr>
                </a:solidFill>
              </a:rPr>
              <a:t>Sustain</a:t>
            </a:r>
            <a:r>
              <a:rPr lang="de-DE" sz="1200" b="1" dirty="0" smtClean="0">
                <a:solidFill>
                  <a:schemeClr val="accent4">
                    <a:lumMod val="50000"/>
                    <a:lumOff val="50000"/>
                  </a:schemeClr>
                </a:solidFill>
              </a:rPr>
              <a:t> It!</a:t>
            </a:r>
            <a:endParaRPr lang="de-DE" sz="1200" b="1" dirty="0">
              <a:solidFill>
                <a:schemeClr val="accent4">
                  <a:lumMod val="50000"/>
                  <a:lumOff val="50000"/>
                </a:schemeClr>
              </a:solidFill>
            </a:endParaRPr>
          </a:p>
        </p:txBody>
      </p:sp>
      <p:sp>
        <p:nvSpPr>
          <p:cNvPr id="109" name="Textfeld 108"/>
          <p:cNvSpPr txBox="1"/>
          <p:nvPr/>
        </p:nvSpPr>
        <p:spPr>
          <a:xfrm rot="3180000">
            <a:off x="3516576" y="4577470"/>
            <a:ext cx="1666657" cy="276999"/>
          </a:xfrm>
          <a:prstGeom prst="rect">
            <a:avLst/>
          </a:prstGeom>
          <a:noFill/>
          <a:ln w="19050">
            <a:noFill/>
          </a:ln>
        </p:spPr>
        <p:txBody>
          <a:bodyPr wrap="none" lIns="72000" rIns="72000" rtlCol="0" anchor="ctr" anchorCtr="0">
            <a:spAutoFit/>
          </a:bodyPr>
          <a:lstStyle/>
          <a:p>
            <a:r>
              <a:rPr lang="de-DE" sz="1200" b="1" dirty="0" smtClean="0"/>
              <a:t>Green IT Programme</a:t>
            </a:r>
            <a:endParaRPr lang="de-DE" sz="1200" b="1" dirty="0"/>
          </a:p>
        </p:txBody>
      </p:sp>
      <p:sp>
        <p:nvSpPr>
          <p:cNvPr id="110" name="Textfeld 109"/>
          <p:cNvSpPr txBox="1"/>
          <p:nvPr/>
        </p:nvSpPr>
        <p:spPr>
          <a:xfrm rot="-3180000">
            <a:off x="2757786" y="2280872"/>
            <a:ext cx="1867031" cy="276999"/>
          </a:xfrm>
          <a:prstGeom prst="rect">
            <a:avLst/>
          </a:prstGeom>
          <a:noFill/>
          <a:ln w="19050">
            <a:noFill/>
          </a:ln>
        </p:spPr>
        <p:txBody>
          <a:bodyPr wrap="none" lIns="72000" rIns="72000" rtlCol="0" anchor="ctr" anchorCtr="0">
            <a:spAutoFit/>
          </a:bodyPr>
          <a:lstStyle>
            <a:defPPr>
              <a:defRPr lang="en-US"/>
            </a:defPPr>
          </a:lstStyle>
          <a:p>
            <a:r>
              <a:rPr lang="de-DE" sz="1200" b="1" dirty="0" smtClean="0">
                <a:solidFill>
                  <a:schemeClr val="accent4">
                    <a:lumMod val="50000"/>
                    <a:lumOff val="50000"/>
                  </a:schemeClr>
                </a:solidFill>
              </a:rPr>
              <a:t>First </a:t>
            </a:r>
            <a:r>
              <a:rPr lang="de-DE" sz="1200" b="1" dirty="0" err="1" smtClean="0">
                <a:solidFill>
                  <a:schemeClr val="accent4">
                    <a:lumMod val="50000"/>
                    <a:lumOff val="50000"/>
                  </a:schemeClr>
                </a:solidFill>
              </a:rPr>
              <a:t>Photovoltaic</a:t>
            </a:r>
            <a:r>
              <a:rPr lang="de-DE" sz="1200" b="1" dirty="0" smtClean="0">
                <a:solidFill>
                  <a:schemeClr val="accent4">
                    <a:lumMod val="50000"/>
                    <a:lumOff val="50000"/>
                  </a:schemeClr>
                </a:solidFill>
              </a:rPr>
              <a:t> Plant</a:t>
            </a:r>
            <a:endParaRPr lang="de-DE" sz="1200" b="1" dirty="0">
              <a:solidFill>
                <a:schemeClr val="accent4">
                  <a:lumMod val="50000"/>
                  <a:lumOff val="50000"/>
                </a:schemeClr>
              </a:solidFill>
            </a:endParaRPr>
          </a:p>
        </p:txBody>
      </p:sp>
      <p:sp>
        <p:nvSpPr>
          <p:cNvPr id="111" name="Textfeld 110"/>
          <p:cNvSpPr txBox="1"/>
          <p:nvPr/>
        </p:nvSpPr>
        <p:spPr>
          <a:xfrm rot="3180000">
            <a:off x="1978230" y="4511903"/>
            <a:ext cx="1594531" cy="461665"/>
          </a:xfrm>
          <a:prstGeom prst="rect">
            <a:avLst/>
          </a:prstGeom>
          <a:noFill/>
          <a:ln w="19050">
            <a:noFill/>
          </a:ln>
        </p:spPr>
        <p:txBody>
          <a:bodyPr wrap="square" lIns="72000" rIns="72000" rtlCol="0" anchor="ctr" anchorCtr="0">
            <a:spAutoFit/>
          </a:bodyPr>
          <a:lstStyle>
            <a:defPPr>
              <a:defRPr lang="en-US"/>
            </a:defPPr>
          </a:lstStyle>
          <a:p>
            <a:r>
              <a:rPr lang="de-DE" sz="1200" b="1" dirty="0" smtClean="0"/>
              <a:t>Bonus </a:t>
            </a:r>
            <a:r>
              <a:rPr lang="de-DE" sz="1200" b="1" dirty="0" err="1" smtClean="0"/>
              <a:t>Scheme</a:t>
            </a:r>
            <a:r>
              <a:rPr lang="de-DE" sz="1200" b="1" dirty="0" smtClean="0"/>
              <a:t> </a:t>
            </a:r>
            <a:r>
              <a:rPr lang="de-DE" sz="1200" b="1" dirty="0" err="1" smtClean="0"/>
              <a:t>for</a:t>
            </a:r>
            <a:r>
              <a:rPr lang="de-DE" sz="1200" b="1" dirty="0" smtClean="0"/>
              <a:t> </a:t>
            </a:r>
            <a:r>
              <a:rPr lang="de-DE" sz="1200" b="1" dirty="0" err="1" smtClean="0"/>
              <a:t>Energy</a:t>
            </a:r>
            <a:r>
              <a:rPr lang="de-DE" sz="1200" b="1" dirty="0" smtClean="0"/>
              <a:t> </a:t>
            </a:r>
            <a:r>
              <a:rPr lang="de-DE" sz="1200" b="1" dirty="0" err="1" smtClean="0"/>
              <a:t>Saving</a:t>
            </a:r>
            <a:endParaRPr lang="de-DE" sz="1200" b="1" dirty="0"/>
          </a:p>
        </p:txBody>
      </p:sp>
      <p:sp>
        <p:nvSpPr>
          <p:cNvPr id="112" name="Textfeld 111"/>
          <p:cNvSpPr txBox="1"/>
          <p:nvPr/>
        </p:nvSpPr>
        <p:spPr>
          <a:xfrm rot="-3180000">
            <a:off x="1151976" y="2024571"/>
            <a:ext cx="2122433" cy="461665"/>
          </a:xfrm>
          <a:prstGeom prst="rect">
            <a:avLst/>
          </a:prstGeom>
          <a:noFill/>
          <a:ln w="19050">
            <a:noFill/>
          </a:ln>
        </p:spPr>
        <p:txBody>
          <a:bodyPr wrap="square" lIns="72000" rIns="72000" rtlCol="0">
            <a:spAutoFit/>
          </a:bodyPr>
          <a:lstStyle>
            <a:defPPr>
              <a:defRPr lang="en-US"/>
            </a:defPPr>
          </a:lstStyle>
          <a:p>
            <a:r>
              <a:rPr lang="de-DE" sz="1200" b="1" dirty="0" err="1" smtClean="0">
                <a:solidFill>
                  <a:schemeClr val="accent4">
                    <a:lumMod val="50000"/>
                    <a:lumOff val="50000"/>
                  </a:schemeClr>
                </a:solidFill>
              </a:rPr>
              <a:t>Certification</a:t>
            </a:r>
            <a:r>
              <a:rPr lang="de-DE" sz="1200" b="1" dirty="0" smtClean="0">
                <a:solidFill>
                  <a:schemeClr val="accent4">
                    <a:lumMod val="50000"/>
                    <a:lumOff val="50000"/>
                  </a:schemeClr>
                </a:solidFill>
              </a:rPr>
              <a:t> </a:t>
            </a:r>
            <a:r>
              <a:rPr lang="de-DE" sz="1200" b="1" dirty="0" err="1" smtClean="0">
                <a:solidFill>
                  <a:schemeClr val="accent4">
                    <a:lumMod val="50000"/>
                    <a:lumOff val="50000"/>
                  </a:schemeClr>
                </a:solidFill>
              </a:rPr>
              <a:t>according</a:t>
            </a:r>
            <a:r>
              <a:rPr lang="de-DE" sz="1200" b="1" dirty="0" smtClean="0">
                <a:solidFill>
                  <a:schemeClr val="accent4">
                    <a:lumMod val="50000"/>
                    <a:lumOff val="50000"/>
                  </a:schemeClr>
                </a:solidFill>
              </a:rPr>
              <a:t> </a:t>
            </a:r>
            <a:r>
              <a:rPr lang="de-DE" sz="1200" b="1" dirty="0" err="1" smtClean="0">
                <a:solidFill>
                  <a:schemeClr val="accent4">
                    <a:lumMod val="50000"/>
                    <a:lumOff val="50000"/>
                  </a:schemeClr>
                </a:solidFill>
              </a:rPr>
              <a:t>to</a:t>
            </a:r>
            <a:r>
              <a:rPr lang="de-DE" sz="1200" b="1" dirty="0" smtClean="0">
                <a:solidFill>
                  <a:schemeClr val="accent4">
                    <a:lumMod val="50000"/>
                    <a:lumOff val="50000"/>
                  </a:schemeClr>
                </a:solidFill>
              </a:rPr>
              <a:t> </a:t>
            </a:r>
            <a:r>
              <a:rPr lang="de-DE" sz="1200" b="1" smtClean="0">
                <a:solidFill>
                  <a:schemeClr val="accent4">
                    <a:lumMod val="50000"/>
                    <a:lumOff val="50000"/>
                  </a:schemeClr>
                </a:solidFill>
              </a:rPr>
              <a:t>ISO 14001 (2004 – 2013)</a:t>
            </a:r>
            <a:endParaRPr lang="de-DE" sz="1200" b="1" dirty="0">
              <a:solidFill>
                <a:schemeClr val="accent4">
                  <a:lumMod val="50000"/>
                  <a:lumOff val="50000"/>
                </a:schemeClr>
              </a:solidFill>
            </a:endParaRPr>
          </a:p>
        </p:txBody>
      </p:sp>
      <p:sp>
        <p:nvSpPr>
          <p:cNvPr id="113" name="Textfeld 112"/>
          <p:cNvSpPr txBox="1"/>
          <p:nvPr/>
        </p:nvSpPr>
        <p:spPr>
          <a:xfrm rot="3180000" flipH="1">
            <a:off x="387678" y="4771704"/>
            <a:ext cx="2245146" cy="461665"/>
          </a:xfrm>
          <a:prstGeom prst="rect">
            <a:avLst/>
          </a:prstGeom>
          <a:noFill/>
          <a:ln w="19050">
            <a:noFill/>
          </a:ln>
        </p:spPr>
        <p:txBody>
          <a:bodyPr wrap="square" lIns="72000" rIns="72000" rtlCol="0" anchor="ctr" anchorCtr="0">
            <a:spAutoFit/>
          </a:bodyPr>
          <a:lstStyle/>
          <a:p>
            <a:r>
              <a:rPr lang="de-DE" sz="1200" b="1" dirty="0" err="1" smtClean="0"/>
              <a:t>Energy</a:t>
            </a:r>
            <a:r>
              <a:rPr lang="de-DE" sz="1200" b="1" dirty="0" smtClean="0"/>
              <a:t> Efficiency Programmes (2003 – 2011)</a:t>
            </a:r>
            <a:endParaRPr lang="de-DE" sz="1200" b="1" dirty="0"/>
          </a:p>
        </p:txBody>
      </p:sp>
      <p:sp>
        <p:nvSpPr>
          <p:cNvPr id="55" name="Textfeld 54"/>
          <p:cNvSpPr txBox="1"/>
          <p:nvPr/>
        </p:nvSpPr>
        <p:spPr>
          <a:xfrm rot="3180000">
            <a:off x="7896949" y="4458147"/>
            <a:ext cx="1481413" cy="461665"/>
          </a:xfrm>
          <a:prstGeom prst="rect">
            <a:avLst/>
          </a:prstGeom>
          <a:noFill/>
          <a:ln w="19050">
            <a:noFill/>
          </a:ln>
        </p:spPr>
        <p:txBody>
          <a:bodyPr wrap="none" lIns="72000" rIns="72000" rtlCol="0" anchor="ctr" anchorCtr="0">
            <a:spAutoFit/>
          </a:bodyPr>
          <a:lstStyle/>
          <a:p>
            <a:r>
              <a:rPr lang="de-DE" sz="1200" b="1" spc="-30" dirty="0" smtClean="0">
                <a:solidFill>
                  <a:schemeClr val="accent4">
                    <a:lumMod val="50000"/>
                    <a:lumOff val="50000"/>
                  </a:schemeClr>
                </a:solidFill>
              </a:rPr>
              <a:t>University Alliance </a:t>
            </a:r>
          </a:p>
          <a:p>
            <a:r>
              <a:rPr lang="de-DE" sz="1200" b="1" spc="-30" dirty="0" err="1" smtClean="0">
                <a:solidFill>
                  <a:schemeClr val="accent4">
                    <a:lumMod val="50000"/>
                    <a:lumOff val="50000"/>
                  </a:schemeClr>
                </a:solidFill>
              </a:rPr>
              <a:t>for</a:t>
            </a:r>
            <a:r>
              <a:rPr lang="de-DE" sz="1200" b="1" spc="-30" dirty="0" smtClean="0">
                <a:solidFill>
                  <a:schemeClr val="accent4">
                    <a:lumMod val="50000"/>
                    <a:lumOff val="50000"/>
                  </a:schemeClr>
                </a:solidFill>
              </a:rPr>
              <a:t> </a:t>
            </a:r>
            <a:r>
              <a:rPr lang="de-DE" sz="1200" b="1" spc="-30" dirty="0" err="1" smtClean="0">
                <a:solidFill>
                  <a:schemeClr val="accent4">
                    <a:lumMod val="50000"/>
                    <a:lumOff val="50000"/>
                  </a:schemeClr>
                </a:solidFill>
              </a:rPr>
              <a:t>Sustainability</a:t>
            </a:r>
            <a:endParaRPr lang="de-DE" sz="1200" b="1" spc="-30" dirty="0">
              <a:solidFill>
                <a:schemeClr val="accent4">
                  <a:lumMod val="50000"/>
                  <a:lumOff val="50000"/>
                </a:schemeClr>
              </a:solidFill>
            </a:endParaRPr>
          </a:p>
        </p:txBody>
      </p:sp>
    </p:spTree>
    <p:extLst>
      <p:ext uri="{BB962C8B-B14F-4D97-AF65-F5344CB8AC3E}">
        <p14:creationId xmlns:p14="http://schemas.microsoft.com/office/powerpoint/2010/main" val="3917695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Building </a:t>
            </a:r>
            <a:r>
              <a:rPr lang="de-DE" dirty="0" err="1" smtClean="0"/>
              <a:t>of</a:t>
            </a:r>
            <a:r>
              <a:rPr lang="de-DE" dirty="0" smtClean="0"/>
              <a:t> </a:t>
            </a:r>
            <a:r>
              <a:rPr lang="de-DE" dirty="0" err="1" smtClean="0"/>
              <a:t>laws</a:t>
            </a:r>
            <a:r>
              <a:rPr lang="de-DE" dirty="0"/>
              <a:t/>
            </a:r>
            <a:br>
              <a:rPr lang="de-DE" dirty="0"/>
            </a:br>
            <a:r>
              <a:rPr lang="de-DE" sz="2000" b="0" dirty="0" err="1" smtClean="0"/>
              <a:t>heat</a:t>
            </a:r>
            <a:r>
              <a:rPr lang="de-DE" sz="2000" b="0" dirty="0" smtClean="0"/>
              <a:t> </a:t>
            </a:r>
            <a:r>
              <a:rPr lang="de-DE" sz="2000" b="0" dirty="0" err="1" smtClean="0"/>
              <a:t>consumption</a:t>
            </a:r>
            <a:r>
              <a:rPr lang="de-DE" sz="2000" b="0" dirty="0" smtClean="0"/>
              <a:t>, 2003 – 2014 </a:t>
            </a:r>
            <a:r>
              <a:rPr lang="de-DE" sz="2000" b="0" dirty="0"/>
              <a:t>in MWh</a:t>
            </a:r>
            <a:r>
              <a:rPr lang="de-DE" dirty="0"/>
              <a:t/>
            </a:r>
            <a:br>
              <a:rPr lang="de-DE" dirty="0"/>
            </a:br>
            <a:r>
              <a:rPr lang="de-DE" sz="1600" b="0" dirty="0"/>
              <a:t>(2003: </a:t>
            </a:r>
            <a:r>
              <a:rPr lang="de-DE" sz="1600" b="0" dirty="0" smtClean="0"/>
              <a:t>139 </a:t>
            </a:r>
            <a:r>
              <a:rPr lang="de-DE" sz="1600" b="0" dirty="0"/>
              <a:t>kWh/m</a:t>
            </a:r>
            <a:r>
              <a:rPr lang="de-DE" sz="1600" b="0" baseline="30000" dirty="0"/>
              <a:t>2</a:t>
            </a:r>
            <a:r>
              <a:rPr lang="de-DE" sz="1600" b="0" dirty="0"/>
              <a:t> - </a:t>
            </a:r>
            <a:r>
              <a:rPr lang="de-DE" sz="1600" b="0" dirty="0" smtClean="0"/>
              <a:t>2014: 43,5 </a:t>
            </a:r>
            <a:r>
              <a:rPr lang="de-DE" sz="1600" b="0" dirty="0"/>
              <a:t>kWh/m</a:t>
            </a:r>
            <a:r>
              <a:rPr lang="de-DE" sz="1600" b="0" baseline="30000" dirty="0"/>
              <a:t>2</a:t>
            </a:r>
            <a:r>
              <a:rPr lang="de-DE" sz="1600" b="0" dirty="0"/>
              <a:t>)</a:t>
            </a:r>
            <a:br>
              <a:rPr lang="de-DE" sz="1600" b="0" dirty="0"/>
            </a:br>
            <a:endParaRPr lang="de-DE" sz="1600" b="0" dirty="0"/>
          </a:p>
        </p:txBody>
      </p:sp>
      <p:grpSp>
        <p:nvGrpSpPr>
          <p:cNvPr id="36" name="Gruppieren 35"/>
          <p:cNvGrpSpPr/>
          <p:nvPr/>
        </p:nvGrpSpPr>
        <p:grpSpPr>
          <a:xfrm>
            <a:off x="252000" y="1907116"/>
            <a:ext cx="8640000" cy="4680000"/>
            <a:chOff x="0" y="0"/>
            <a:chExt cx="7439025" cy="3924300"/>
          </a:xfrm>
        </p:grpSpPr>
        <p:graphicFrame>
          <p:nvGraphicFramePr>
            <p:cNvPr id="37" name="Diagramm 36"/>
            <p:cNvGraphicFramePr>
              <a:graphicFrameLocks/>
            </p:cNvGraphicFramePr>
            <p:nvPr>
              <p:extLst>
                <p:ext uri="{D42A27DB-BD31-4B8C-83A1-F6EECF244321}">
                  <p14:modId xmlns:p14="http://schemas.microsoft.com/office/powerpoint/2010/main" val="1916498215"/>
                </p:ext>
              </p:extLst>
            </p:nvPr>
          </p:nvGraphicFramePr>
          <p:xfrm>
            <a:off x="0" y="0"/>
            <a:ext cx="7439025" cy="3924300"/>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 Box 5"/>
            <p:cNvSpPr txBox="1">
              <a:spLocks noChangeArrowheads="1"/>
            </p:cNvSpPr>
            <p:nvPr/>
          </p:nvSpPr>
          <p:spPr bwMode="auto">
            <a:xfrm>
              <a:off x="1847827" y="833972"/>
              <a:ext cx="3706813" cy="21291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50000"/>
                </a:spcBef>
                <a:buClrTx/>
                <a:buFontTx/>
                <a:buNone/>
              </a:pPr>
              <a:r>
                <a:rPr lang="de-DE" altLang="de-DE" sz="1050" b="1" smtClean="0">
                  <a:latin typeface="NexusSans-Regular" panose="02000503040000020004" pitchFamily="2" charset="0"/>
                  <a:cs typeface="Arial" pitchFamily="34" charset="0"/>
                </a:rPr>
                <a:t>optimisation </a:t>
              </a:r>
              <a:r>
                <a:rPr lang="de-DE" altLang="de-DE" sz="1050" b="1" dirty="0" err="1" smtClean="0">
                  <a:latin typeface="NexusSans-Regular" panose="02000503040000020004" pitchFamily="2" charset="0"/>
                  <a:cs typeface="Arial" pitchFamily="34" charset="0"/>
                </a:rPr>
                <a:t>of</a:t>
              </a:r>
              <a:r>
                <a:rPr lang="de-DE" altLang="de-DE" sz="1050" b="1" dirty="0" smtClean="0">
                  <a:latin typeface="NexusSans-Regular" panose="02000503040000020004" pitchFamily="2" charset="0"/>
                  <a:cs typeface="Arial" pitchFamily="34" charset="0"/>
                </a:rPr>
                <a:t> </a:t>
              </a:r>
              <a:r>
                <a:rPr lang="de-DE" altLang="de-DE" sz="1050" b="1" dirty="0" err="1" smtClean="0">
                  <a:latin typeface="NexusSans-Regular" panose="02000503040000020004" pitchFamily="2" charset="0"/>
                  <a:cs typeface="Arial" pitchFamily="34" charset="0"/>
                </a:rPr>
                <a:t>the</a:t>
              </a:r>
              <a:r>
                <a:rPr lang="de-DE" altLang="de-DE" sz="1050" b="1" dirty="0" smtClean="0">
                  <a:latin typeface="NexusSans-Regular" panose="02000503040000020004" pitchFamily="2" charset="0"/>
                  <a:cs typeface="Arial" pitchFamily="34" charset="0"/>
                </a:rPr>
                <a:t> </a:t>
              </a:r>
              <a:r>
                <a:rPr lang="de-DE" altLang="de-DE" sz="1050" b="1" dirty="0" err="1" smtClean="0">
                  <a:latin typeface="NexusSans-Regular" panose="02000503040000020004" pitchFamily="2" charset="0"/>
                  <a:cs typeface="Arial" pitchFamily="34" charset="0"/>
                </a:rPr>
                <a:t>heating</a:t>
              </a:r>
              <a:r>
                <a:rPr lang="de-DE" altLang="de-DE" sz="1050" b="1" dirty="0" smtClean="0">
                  <a:latin typeface="NexusSans-Regular" panose="02000503040000020004" pitchFamily="2" charset="0"/>
                  <a:cs typeface="Arial" pitchFamily="34" charset="0"/>
                </a:rPr>
                <a:t> </a:t>
              </a:r>
              <a:r>
                <a:rPr lang="de-DE" altLang="de-DE" sz="1050" b="1" dirty="0" err="1" smtClean="0">
                  <a:latin typeface="NexusSans-Regular" panose="02000503040000020004" pitchFamily="2" charset="0"/>
                  <a:cs typeface="Arial" pitchFamily="34" charset="0"/>
                </a:rPr>
                <a:t>system</a:t>
              </a:r>
              <a:r>
                <a:rPr lang="de-DE" altLang="de-DE" sz="1050" b="1" dirty="0" smtClean="0">
                  <a:latin typeface="NexusSans-Regular" panose="02000503040000020004" pitchFamily="2" charset="0"/>
                  <a:cs typeface="Arial" pitchFamily="34" charset="0"/>
                </a:rPr>
                <a:t>, </a:t>
              </a:r>
              <a:r>
                <a:rPr lang="de-DE" altLang="de-DE" sz="1050" b="1" dirty="0" err="1" smtClean="0">
                  <a:latin typeface="NexusSans-Regular" panose="02000503040000020004" pitchFamily="2" charset="0"/>
                  <a:cs typeface="Arial" pitchFamily="34" charset="0"/>
                </a:rPr>
                <a:t>user</a:t>
              </a:r>
              <a:r>
                <a:rPr lang="de-DE" altLang="de-DE" sz="1050" b="1" dirty="0" smtClean="0">
                  <a:latin typeface="NexusSans-Regular" panose="02000503040000020004" pitchFamily="2" charset="0"/>
                  <a:cs typeface="Arial" pitchFamily="34" charset="0"/>
                </a:rPr>
                <a:t> </a:t>
              </a:r>
              <a:r>
                <a:rPr lang="de-DE" altLang="de-DE" sz="1050" b="1" dirty="0" err="1" smtClean="0">
                  <a:latin typeface="NexusSans-Regular" panose="02000503040000020004" pitchFamily="2" charset="0"/>
                  <a:cs typeface="Arial" pitchFamily="34" charset="0"/>
                </a:rPr>
                <a:t>buttons</a:t>
              </a:r>
              <a:r>
                <a:rPr lang="de-DE" altLang="de-DE" sz="1050" b="1" dirty="0" smtClean="0">
                  <a:latin typeface="NexusSans-Regular" panose="02000503040000020004" pitchFamily="2" charset="0"/>
                  <a:cs typeface="Arial" pitchFamily="34" charset="0"/>
                </a:rPr>
                <a:t> </a:t>
              </a:r>
              <a:r>
                <a:rPr lang="de-DE" altLang="de-DE" sz="1050" b="1" dirty="0" err="1" smtClean="0">
                  <a:latin typeface="NexusSans-Regular" panose="02000503040000020004" pitchFamily="2" charset="0"/>
                  <a:cs typeface="Arial" pitchFamily="34" charset="0"/>
                </a:rPr>
                <a:t>for</a:t>
              </a:r>
              <a:r>
                <a:rPr lang="de-DE" altLang="de-DE" sz="1050" b="1" dirty="0" smtClean="0">
                  <a:latin typeface="NexusSans-Regular" panose="02000503040000020004" pitchFamily="2" charset="0"/>
                  <a:cs typeface="Arial" pitchFamily="34" charset="0"/>
                </a:rPr>
                <a:t> </a:t>
              </a:r>
              <a:r>
                <a:rPr lang="de-DE" altLang="de-DE" sz="1050" b="1" dirty="0" err="1" smtClean="0">
                  <a:latin typeface="NexusSans-Regular" panose="02000503040000020004" pitchFamily="2" charset="0"/>
                  <a:cs typeface="Arial" pitchFamily="34" charset="0"/>
                </a:rPr>
                <a:t>ventilation</a:t>
              </a:r>
              <a:endParaRPr lang="de-DE" altLang="de-DE" sz="1050" b="1" dirty="0">
                <a:latin typeface="NexusSans-Regular" panose="02000503040000020004" pitchFamily="2" charset="0"/>
                <a:cs typeface="Arial" pitchFamily="34" charset="0"/>
              </a:endParaRPr>
            </a:p>
          </p:txBody>
        </p:sp>
        <p:sp>
          <p:nvSpPr>
            <p:cNvPr id="39" name="Line 6"/>
            <p:cNvSpPr>
              <a:spLocks noChangeShapeType="1"/>
            </p:cNvSpPr>
            <p:nvPr/>
          </p:nvSpPr>
          <p:spPr bwMode="auto">
            <a:xfrm flipH="1">
              <a:off x="1546462" y="962674"/>
              <a:ext cx="320588" cy="151751"/>
            </a:xfrm>
            <a:prstGeom prst="line">
              <a:avLst/>
            </a:prstGeom>
            <a:noFill/>
            <a:ln w="19050">
              <a:solidFill>
                <a:schemeClr val="tx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400">
                <a:latin typeface="NexusSans-Regular" panose="02000503040000020004" pitchFamily="2" charset="0"/>
              </a:endParaRPr>
            </a:p>
          </p:txBody>
        </p:sp>
        <p:sp>
          <p:nvSpPr>
            <p:cNvPr id="40" name="Line 7"/>
            <p:cNvSpPr>
              <a:spLocks noChangeShapeType="1"/>
            </p:cNvSpPr>
            <p:nvPr/>
          </p:nvSpPr>
          <p:spPr bwMode="auto">
            <a:xfrm flipH="1">
              <a:off x="2005985" y="1080596"/>
              <a:ext cx="3778" cy="820257"/>
            </a:xfrm>
            <a:prstGeom prst="line">
              <a:avLst/>
            </a:prstGeom>
            <a:noFill/>
            <a:ln w="19050">
              <a:solidFill>
                <a:schemeClr val="tx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400">
                <a:latin typeface="NexusSans-Regular" panose="02000503040000020004" pitchFamily="2" charset="0"/>
              </a:endParaRPr>
            </a:p>
          </p:txBody>
        </p:sp>
        <p:sp>
          <p:nvSpPr>
            <p:cNvPr id="41" name="Text Box 8"/>
            <p:cNvSpPr txBox="1">
              <a:spLocks noChangeArrowheads="1"/>
            </p:cNvSpPr>
            <p:nvPr/>
          </p:nvSpPr>
          <p:spPr bwMode="auto">
            <a:xfrm>
              <a:off x="3145248" y="1499381"/>
              <a:ext cx="856699" cy="483897"/>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50000"/>
                </a:spcBef>
                <a:buClrTx/>
                <a:buFontTx/>
                <a:buNone/>
              </a:pPr>
              <a:r>
                <a:rPr lang="de-DE" altLang="de-DE" sz="1050" b="1" dirty="0" err="1">
                  <a:latin typeface="NexusSans-Regular" panose="02000503040000020004" pitchFamily="2" charset="0"/>
                  <a:cs typeface="Arial" pitchFamily="34" charset="0"/>
                </a:rPr>
                <a:t>b</a:t>
              </a:r>
              <a:r>
                <a:rPr lang="de-DE" altLang="de-DE" sz="1050" b="1" dirty="0" err="1" smtClean="0">
                  <a:latin typeface="NexusSans-Regular" panose="02000503040000020004" pitchFamily="2" charset="0"/>
                  <a:cs typeface="Arial" pitchFamily="34" charset="0"/>
                </a:rPr>
                <a:t>onus</a:t>
              </a:r>
              <a:r>
                <a:rPr lang="de-DE" altLang="de-DE" sz="1050" b="1" dirty="0" smtClean="0">
                  <a:latin typeface="NexusSans-Regular" panose="02000503040000020004" pitchFamily="2" charset="0"/>
                  <a:cs typeface="Arial" pitchFamily="34" charset="0"/>
                </a:rPr>
                <a:t> </a:t>
              </a:r>
              <a:r>
                <a:rPr lang="de-DE" altLang="de-DE" sz="1050" b="1" dirty="0" err="1" smtClean="0">
                  <a:latin typeface="NexusSans-Regular" panose="02000503040000020004" pitchFamily="2" charset="0"/>
                  <a:cs typeface="Arial" pitchFamily="34" charset="0"/>
                </a:rPr>
                <a:t>system</a:t>
              </a:r>
              <a:r>
                <a:rPr lang="de-DE" altLang="de-DE" sz="1050" b="1" dirty="0" smtClean="0">
                  <a:latin typeface="NexusSans-Regular" panose="02000503040000020004" pitchFamily="2" charset="0"/>
                  <a:cs typeface="Arial" pitchFamily="34" charset="0"/>
                </a:rPr>
                <a:t>, </a:t>
              </a:r>
              <a:r>
                <a:rPr lang="de-DE" altLang="de-DE" sz="1050" b="1" dirty="0">
                  <a:latin typeface="NexusSans-Regular" panose="02000503040000020004" pitchFamily="2" charset="0"/>
                  <a:cs typeface="Arial" pitchFamily="34" charset="0"/>
                </a:rPr>
                <a:t/>
              </a:r>
              <a:br>
                <a:rPr lang="de-DE" altLang="de-DE" sz="1050" b="1" dirty="0">
                  <a:latin typeface="NexusSans-Regular" panose="02000503040000020004" pitchFamily="2" charset="0"/>
                  <a:cs typeface="Arial" pitchFamily="34" charset="0"/>
                </a:rPr>
              </a:br>
              <a:r>
                <a:rPr lang="de-DE" altLang="de-DE" sz="1050" b="1" smtClean="0">
                  <a:latin typeface="NexusSans-Regular" panose="02000503040000020004" pitchFamily="2" charset="0"/>
                  <a:cs typeface="Arial" pitchFamily="34" charset="0"/>
                </a:rPr>
                <a:t>environmental </a:t>
              </a:r>
              <a:r>
                <a:rPr lang="de-DE" altLang="de-DE" sz="1050" b="1">
                  <a:latin typeface="NexusSans-Regular" panose="02000503040000020004" pitchFamily="2" charset="0"/>
                  <a:cs typeface="Arial" pitchFamily="34" charset="0"/>
                </a:rPr>
                <a:t/>
              </a:r>
              <a:br>
                <a:rPr lang="de-DE" altLang="de-DE" sz="1050" b="1">
                  <a:latin typeface="NexusSans-Regular" panose="02000503040000020004" pitchFamily="2" charset="0"/>
                  <a:cs typeface="Arial" pitchFamily="34" charset="0"/>
                </a:rPr>
              </a:br>
              <a:r>
                <a:rPr lang="de-DE" altLang="de-DE" sz="1050" b="1" smtClean="0">
                  <a:latin typeface="NexusSans-Regular" panose="02000503040000020004" pitchFamily="2" charset="0"/>
                  <a:cs typeface="Arial" pitchFamily="34" charset="0"/>
                </a:rPr>
                <a:t>teams</a:t>
              </a:r>
              <a:endParaRPr lang="de-DE" altLang="de-DE" sz="1050" b="1" dirty="0">
                <a:latin typeface="NexusSans-Regular" panose="02000503040000020004" pitchFamily="2" charset="0"/>
                <a:cs typeface="Arial" pitchFamily="34" charset="0"/>
              </a:endParaRPr>
            </a:p>
          </p:txBody>
        </p:sp>
        <p:sp>
          <p:nvSpPr>
            <p:cNvPr id="42" name="Text Box 9"/>
            <p:cNvSpPr txBox="1">
              <a:spLocks noChangeArrowheads="1"/>
            </p:cNvSpPr>
            <p:nvPr/>
          </p:nvSpPr>
          <p:spPr bwMode="auto">
            <a:xfrm>
              <a:off x="3584214" y="1800339"/>
              <a:ext cx="2011093" cy="3484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50000"/>
                </a:spcBef>
                <a:buClrTx/>
                <a:buFontTx/>
                <a:buNone/>
              </a:pPr>
              <a:r>
                <a:rPr lang="de-DE" altLang="de-DE" sz="1050" b="1" dirty="0" err="1">
                  <a:latin typeface="NexusSans-Regular" panose="02000503040000020004" pitchFamily="2" charset="0"/>
                  <a:cs typeface="Arial" pitchFamily="34" charset="0"/>
                </a:rPr>
                <a:t>r</a:t>
              </a:r>
              <a:r>
                <a:rPr lang="de-DE" altLang="de-DE" sz="1050" b="1" dirty="0" err="1" smtClean="0">
                  <a:latin typeface="NexusSans-Regular" panose="02000503040000020004" pitchFamily="2" charset="0"/>
                  <a:cs typeface="Arial" pitchFamily="34" charset="0"/>
                </a:rPr>
                <a:t>estauration</a:t>
              </a:r>
              <a:r>
                <a:rPr lang="de-DE" altLang="de-DE" sz="1050" b="1" dirty="0" smtClean="0">
                  <a:latin typeface="NexusSans-Regular" panose="02000503040000020004" pitchFamily="2" charset="0"/>
                  <a:cs typeface="Arial" pitchFamily="34" charset="0"/>
                </a:rPr>
                <a:t> </a:t>
              </a:r>
              <a:r>
                <a:rPr lang="de-DE" altLang="de-DE" sz="1050" b="1" err="1" smtClean="0">
                  <a:latin typeface="NexusSans-Regular" panose="02000503040000020004" pitchFamily="2" charset="0"/>
                  <a:cs typeface="Arial" pitchFamily="34" charset="0"/>
                </a:rPr>
                <a:t>of</a:t>
              </a:r>
              <a:r>
                <a:rPr lang="de-DE" altLang="de-DE" sz="1050" b="1" smtClean="0">
                  <a:latin typeface="NexusSans-Regular" panose="02000503040000020004" pitchFamily="2" charset="0"/>
                  <a:cs typeface="Arial" pitchFamily="34" charset="0"/>
                </a:rPr>
                <a:t> the building </a:t>
              </a:r>
              <a:br>
                <a:rPr lang="de-DE" altLang="de-DE" sz="1050" b="1" smtClean="0">
                  <a:latin typeface="NexusSans-Regular" panose="02000503040000020004" pitchFamily="2" charset="0"/>
                  <a:cs typeface="Arial" pitchFamily="34" charset="0"/>
                </a:rPr>
              </a:br>
              <a:r>
                <a:rPr lang="de-DE" altLang="de-DE" sz="1050" b="1" smtClean="0">
                  <a:latin typeface="NexusSans-Regular" panose="02000503040000020004" pitchFamily="2" charset="0"/>
                  <a:cs typeface="Arial" pitchFamily="34" charset="0"/>
                </a:rPr>
                <a:t>envelope, new windows</a:t>
              </a:r>
              <a:endParaRPr lang="de-DE" altLang="de-DE" sz="1050" b="1" dirty="0">
                <a:latin typeface="NexusSans-Regular" panose="02000503040000020004" pitchFamily="2" charset="0"/>
                <a:cs typeface="Arial" pitchFamily="34" charset="0"/>
              </a:endParaRPr>
            </a:p>
          </p:txBody>
        </p:sp>
        <p:sp>
          <p:nvSpPr>
            <p:cNvPr id="43" name="Line 14"/>
            <p:cNvSpPr>
              <a:spLocks noChangeShapeType="1"/>
            </p:cNvSpPr>
            <p:nvPr/>
          </p:nvSpPr>
          <p:spPr bwMode="auto">
            <a:xfrm flipH="1">
              <a:off x="3567570" y="1966392"/>
              <a:ext cx="0" cy="246423"/>
            </a:xfrm>
            <a:prstGeom prst="line">
              <a:avLst/>
            </a:prstGeom>
            <a:noFill/>
            <a:ln w="19050">
              <a:solidFill>
                <a:schemeClr val="tx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400">
                <a:latin typeface="NexusSans-Regular" panose="02000503040000020004" pitchFamily="2" charset="0"/>
              </a:endParaRPr>
            </a:p>
          </p:txBody>
        </p:sp>
        <p:sp>
          <p:nvSpPr>
            <p:cNvPr id="44" name="Line 15"/>
            <p:cNvSpPr>
              <a:spLocks noChangeShapeType="1"/>
            </p:cNvSpPr>
            <p:nvPr/>
          </p:nvSpPr>
          <p:spPr bwMode="auto">
            <a:xfrm>
              <a:off x="4591643" y="2134145"/>
              <a:ext cx="0" cy="312738"/>
            </a:xfrm>
            <a:prstGeom prst="line">
              <a:avLst/>
            </a:prstGeom>
            <a:noFill/>
            <a:ln w="19050">
              <a:solidFill>
                <a:schemeClr val="tx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400">
                <a:latin typeface="NexusSans-Regular" panose="02000503040000020004" pitchFamily="2" charset="0"/>
              </a:endParaRPr>
            </a:p>
          </p:txBody>
        </p:sp>
        <p:sp>
          <p:nvSpPr>
            <p:cNvPr id="45" name="Line 16"/>
            <p:cNvSpPr>
              <a:spLocks noChangeShapeType="1"/>
            </p:cNvSpPr>
            <p:nvPr/>
          </p:nvSpPr>
          <p:spPr bwMode="auto">
            <a:xfrm flipH="1">
              <a:off x="4002678" y="2134145"/>
              <a:ext cx="424714" cy="312738"/>
            </a:xfrm>
            <a:prstGeom prst="line">
              <a:avLst/>
            </a:prstGeom>
            <a:noFill/>
            <a:ln w="19050">
              <a:solidFill>
                <a:schemeClr val="tx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400">
                <a:latin typeface="NexusSans-Regular" panose="02000503040000020004" pitchFamily="2" charset="0"/>
              </a:endParaRPr>
            </a:p>
          </p:txBody>
        </p:sp>
        <p:sp>
          <p:nvSpPr>
            <p:cNvPr id="46" name="Line 15"/>
            <p:cNvSpPr>
              <a:spLocks noChangeShapeType="1"/>
            </p:cNvSpPr>
            <p:nvPr/>
          </p:nvSpPr>
          <p:spPr bwMode="auto">
            <a:xfrm>
              <a:off x="4754942" y="2134144"/>
              <a:ext cx="417725" cy="312739"/>
            </a:xfrm>
            <a:prstGeom prst="line">
              <a:avLst/>
            </a:prstGeom>
            <a:noFill/>
            <a:ln w="19050">
              <a:solidFill>
                <a:schemeClr val="tx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400">
                <a:latin typeface="NexusSans-Regular" panose="02000503040000020004" pitchFamily="2" charset="0"/>
              </a:endParaRPr>
            </a:p>
          </p:txBody>
        </p:sp>
      </p:grpSp>
    </p:spTree>
    <p:extLst>
      <p:ext uri="{BB962C8B-B14F-4D97-AF65-F5344CB8AC3E}">
        <p14:creationId xmlns:p14="http://schemas.microsoft.com/office/powerpoint/2010/main" val="210194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U_Standard-Vorlage_B">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2118</Words>
  <Application>Microsoft Office PowerPoint</Application>
  <PresentationFormat>Bildschirmpräsentation (4:3)</PresentationFormat>
  <Paragraphs>242</Paragraphs>
  <Slides>15</Slides>
  <Notes>15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15</vt:i4>
      </vt:variant>
    </vt:vector>
  </HeadingPairs>
  <TitlesOfParts>
    <vt:vector size="25" baseType="lpstr">
      <vt:lpstr>Arial</vt:lpstr>
      <vt:lpstr>Calibri</vt:lpstr>
      <vt:lpstr>Candara</vt:lpstr>
      <vt:lpstr>NexusSans-Regular</vt:lpstr>
      <vt:lpstr>NexusSansTF-Regular</vt:lpstr>
      <vt:lpstr>Times New Roman</vt:lpstr>
      <vt:lpstr>Verdana</vt:lpstr>
      <vt:lpstr>Wingdings</vt:lpstr>
      <vt:lpstr>Wingdings 2</vt:lpstr>
      <vt:lpstr>FU_Standard-Vorlage_B</vt:lpstr>
      <vt:lpstr>PowerPoint-Präsentation</vt:lpstr>
      <vt:lpstr>Campus Overview</vt:lpstr>
      <vt:lpstr>PowerPoint-Präsentation</vt:lpstr>
      <vt:lpstr>EnErgy Balance</vt:lpstr>
      <vt:lpstr>Final Energy Procurement 2000 – 2014 in million kWh, heating datas weather adjusted</vt:lpstr>
      <vt:lpstr>Energy Prices  2003-2014 in cent/kWh, prediction for 2015</vt:lpstr>
      <vt:lpstr>KEY INstuments</vt:lpstr>
      <vt:lpstr>Chronology</vt:lpstr>
      <vt:lpstr>Building of laws heat consumption, 2003 – 2014 in MWh (2003: 139 kWh/m2 - 2014: 43,5 kWh/m2) </vt:lpstr>
      <vt:lpstr>CAMPUS Tour</vt:lpstr>
      <vt:lpstr>PowerPoint-Präsentation</vt:lpstr>
      <vt:lpstr>Energy Consumption, Costs, CO2-Emissions 2014 in %</vt:lpstr>
      <vt:lpstr>Primary Energy Input 2000 – 2014 in million kWh, heating datas weather adjusted, PE-factors with GEMIS</vt:lpstr>
      <vt:lpstr>CO2–Emissions 2000 – 2014 in 1.000 tons, with GEMIS-factors</vt:lpstr>
      <vt:lpstr>Heat Consumption of selected buildings absolute in MWh und specific in kWh/m2 (2013)</vt:lpstr>
    </vt:vector>
  </TitlesOfParts>
  <Company>Center für Digital Systeme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roever</dc:creator>
  <dc:description>Version 0.9, 10.11.2005</dc:description>
  <cp:lastModifiedBy>Teilnehmer (k0024101), Konferenz</cp:lastModifiedBy>
  <cp:revision>451</cp:revision>
  <cp:lastPrinted>2015-03-20T14:41:24Z</cp:lastPrinted>
  <dcterms:created xsi:type="dcterms:W3CDTF">2010-09-02T08:09:38Z</dcterms:created>
  <dcterms:modified xsi:type="dcterms:W3CDTF">2015-03-24T10:18:45Z</dcterms:modified>
</cp:coreProperties>
</file>